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</p:sldIdLst>
  <p:sldSz cy="5143500" cx="9144000"/>
  <p:notesSz cx="6858000" cy="9144000"/>
  <p:embeddedFontLst>
    <p:embeddedFont>
      <p:font typeface="Open Sans"/>
      <p:regular r:id="rId34"/>
      <p:bold r:id="rId35"/>
      <p:italic r:id="rId36"/>
      <p:boldItalic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OpenSans-bold.fntdata"/><Relationship Id="rId12" Type="http://schemas.openxmlformats.org/officeDocument/2006/relationships/slide" Target="slides/slide7.xml"/><Relationship Id="rId34" Type="http://schemas.openxmlformats.org/officeDocument/2006/relationships/font" Target="fonts/OpenSans-regular.fntdata"/><Relationship Id="rId15" Type="http://schemas.openxmlformats.org/officeDocument/2006/relationships/slide" Target="slides/slide10.xml"/><Relationship Id="rId37" Type="http://schemas.openxmlformats.org/officeDocument/2006/relationships/font" Target="fonts/OpenSans-boldItalic.fntdata"/><Relationship Id="rId14" Type="http://schemas.openxmlformats.org/officeDocument/2006/relationships/slide" Target="slides/slide9.xml"/><Relationship Id="rId36" Type="http://schemas.openxmlformats.org/officeDocument/2006/relationships/font" Target="fonts/OpenSans-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7cb5bba1a7_9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7cb5bba1a7_9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7cb5bba1a7_9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7cb5bba1a7_9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7cb5bba1a7_9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7cb5bba1a7_9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7cb5bba1a7_9_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7cb5bba1a7_9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7cb5bba1a7_9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7cb5bba1a7_9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7cb5bba1a7_9_2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7cb5bba1a7_9_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7cb5bba1a7_3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7cb5bba1a7_3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7cb5bba1a7_9_2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7cb5bba1a7_9_2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6e0cabdf7d_2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6e0cabdf7d_2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b8936bfd7d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b8936bfd7d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b8936bfd7d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b8936bfd7d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b8936bfd7d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b8936bfd7d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b8936bfd7d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b8936bfd7d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7cb5bba1a7_4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7cb5bba1a7_4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7cb5bba1a7_4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7cb5bba1a7_4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7cb5bba1a7_4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7cb5bba1a7_4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7cb5bba1a7_4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7cb5bba1a7_4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7cb5bba1a7_4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7cb5bba1a7_4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afcf372ba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afcf372ba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6e0cabdf7d_2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6e0cabdf7d_2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76939dc87e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76939dc87e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7cb5bba1a7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7cb5bba1a7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7cb5bba1a7_3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7cb5bba1a7_3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b8936bfd7d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b8936bfd7d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b8936bfd7d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b8936bfd7d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7cb5bba1a7_4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7cb5bba1a7_4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7cb5bba1a7_9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7cb5bba1a7_9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>
    <mc:Choice Requires="p14">
      <p:transition p14:dur="400">
        <p:fade/>
      </p:transition>
    </mc:Choice>
    <mc:Fallback>
      <p:transition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hyperlink" Target="https://seq.tf/r/kafka-presentation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7.png"/><Relationship Id="rId7" Type="http://schemas.openxmlformats.org/officeDocument/2006/relationships/image" Target="../media/image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6.png"/><Relationship Id="rId6" Type="http://schemas.openxmlformats.org/officeDocument/2006/relationships/hyperlink" Target="https://seq.tf/r/kafka-public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11.png"/><Relationship Id="rId6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hyperlink" Target="https://seq.tf/r/kafka-presentation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11.png"/><Relationship Id="rId6" Type="http://schemas.openxmlformats.org/officeDocument/2006/relationships/image" Target="../media/image9.png"/><Relationship Id="rId7" Type="http://schemas.openxmlformats.org/officeDocument/2006/relationships/image" Target="../media/image1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11.png"/><Relationship Id="rId6" Type="http://schemas.openxmlformats.org/officeDocument/2006/relationships/image" Target="../media/image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.png"/><Relationship Id="rId4" Type="http://schemas.openxmlformats.org/officeDocument/2006/relationships/image" Target="../media/image1.png"/><Relationship Id="rId5" Type="http://schemas.openxmlformats.org/officeDocument/2006/relationships/image" Target="../media/image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.png"/><Relationship Id="rId4" Type="http://schemas.openxmlformats.org/officeDocument/2006/relationships/image" Target="../media/image1.png"/><Relationship Id="rId5" Type="http://schemas.openxmlformats.org/officeDocument/2006/relationships/image" Target="../media/image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.png"/><Relationship Id="rId4" Type="http://schemas.openxmlformats.org/officeDocument/2006/relationships/image" Target="../media/image1.png"/><Relationship Id="rId5" Type="http://schemas.openxmlformats.org/officeDocument/2006/relationships/image" Target="../media/image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.png"/><Relationship Id="rId4" Type="http://schemas.openxmlformats.org/officeDocument/2006/relationships/image" Target="../media/image1.png"/><Relationship Id="rId5" Type="http://schemas.openxmlformats.org/officeDocument/2006/relationships/image" Target="../media/image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.png"/><Relationship Id="rId4" Type="http://schemas.openxmlformats.org/officeDocument/2006/relationships/image" Target="../media/image1.png"/><Relationship Id="rId5" Type="http://schemas.openxmlformats.org/officeDocument/2006/relationships/image" Target="../media/image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hyperlink" Target="https://seq.tf/r/kafka-presentation" TargetMode="External"/><Relationship Id="rId6" Type="http://schemas.openxmlformats.org/officeDocument/2006/relationships/hyperlink" Target="https://seq.tf/r/kafka-kata" TargetMode="External"/><Relationship Id="rId7" Type="http://schemas.openxmlformats.org/officeDocument/2006/relationships/hyperlink" Target="https://seq.tf/r/kafka-public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2B45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1680850" y="1528600"/>
            <a:ext cx="3561300" cy="12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Kafka</a:t>
            </a:r>
            <a:endParaRPr sz="72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5" name="Google Shape;55;p13"/>
          <p:cNvSpPr txBox="1"/>
          <p:nvPr/>
        </p:nvSpPr>
        <p:spPr>
          <a:xfrm>
            <a:off x="2136650" y="2525300"/>
            <a:ext cx="5326500" cy="10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rgbClr val="B9B9B9"/>
                </a:solidFill>
                <a:latin typeface="Open Sans"/>
                <a:ea typeface="Open Sans"/>
                <a:cs typeface="Open Sans"/>
                <a:sym typeface="Open Sans"/>
              </a:rPr>
              <a:t>From zero to </a:t>
            </a:r>
            <a:r>
              <a:rPr i="1" lang="en-GB" sz="3000">
                <a:solidFill>
                  <a:srgbClr val="B9B9B9"/>
                </a:solidFill>
                <a:latin typeface="Open Sans"/>
                <a:ea typeface="Open Sans"/>
                <a:cs typeface="Open Sans"/>
                <a:sym typeface="Open Sans"/>
              </a:rPr>
              <a:t>hero</a:t>
            </a:r>
            <a:endParaRPr i="1" sz="3000">
              <a:solidFill>
                <a:srgbClr val="B9B9B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33975" y="1785626"/>
            <a:ext cx="515050" cy="79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449" y="4652600"/>
            <a:ext cx="553275" cy="3946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3"/>
          <p:cNvSpPr txBox="1"/>
          <p:nvPr/>
        </p:nvSpPr>
        <p:spPr>
          <a:xfrm>
            <a:off x="4512450" y="2932475"/>
            <a:ext cx="2215200" cy="2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800">
                <a:solidFill>
                  <a:srgbClr val="B9B9B9"/>
                </a:solidFill>
                <a:latin typeface="Open Sans"/>
                <a:ea typeface="Open Sans"/>
                <a:cs typeface="Open Sans"/>
                <a:sym typeface="Open Sans"/>
              </a:rPr>
              <a:t>… somewhat. At least enough to get started</a:t>
            </a:r>
            <a:endParaRPr i="1" sz="800">
              <a:solidFill>
                <a:srgbClr val="B9B9B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9" name="Google Shape;59;p13"/>
          <p:cNvSpPr txBox="1"/>
          <p:nvPr/>
        </p:nvSpPr>
        <p:spPr>
          <a:xfrm>
            <a:off x="4831250" y="3071825"/>
            <a:ext cx="26013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01253B"/>
                </a:solidFill>
                <a:latin typeface="Open Sans"/>
                <a:ea typeface="Open Sans"/>
                <a:cs typeface="Open Sans"/>
                <a:sym typeface="Open Sans"/>
              </a:rPr>
              <a:t>Emil H. Clausen &lt;emcla@dfds.com&gt;</a:t>
            </a:r>
            <a:endParaRPr sz="1000">
              <a:solidFill>
                <a:srgbClr val="01253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0" name="Google Shape;60;p13"/>
          <p:cNvSpPr txBox="1"/>
          <p:nvPr/>
        </p:nvSpPr>
        <p:spPr>
          <a:xfrm>
            <a:off x="97575" y="4340300"/>
            <a:ext cx="3792600" cy="31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FFFFFF"/>
                </a:solidFill>
              </a:rPr>
              <a:t>Find presentation at: </a:t>
            </a:r>
            <a:r>
              <a:rPr b="1" lang="en-GB" sz="800" u="sng">
                <a:solidFill>
                  <a:schemeClr val="hlink"/>
                </a:solidFill>
                <a:hlinkClick r:id="rId5"/>
              </a:rPr>
              <a:t>seq.tf/r/kafka-presentation</a:t>
            </a:r>
            <a:endParaRPr b="1" sz="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2B45"/>
        </a:solidFill>
      </p:bgPr>
    </p:bg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2"/>
          <p:cNvSpPr txBox="1"/>
          <p:nvPr/>
        </p:nvSpPr>
        <p:spPr>
          <a:xfrm>
            <a:off x="494525" y="121925"/>
            <a:ext cx="5946300" cy="109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How?</a:t>
            </a:r>
            <a:endParaRPr sz="6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80" name="Google Shape;180;p22"/>
          <p:cNvGrpSpPr/>
          <p:nvPr/>
        </p:nvGrpSpPr>
        <p:grpSpPr>
          <a:xfrm>
            <a:off x="134449" y="4652600"/>
            <a:ext cx="856413" cy="394600"/>
            <a:chOff x="134449" y="4652600"/>
            <a:chExt cx="856413" cy="394600"/>
          </a:xfrm>
        </p:grpSpPr>
        <p:pic>
          <p:nvPicPr>
            <p:cNvPr id="181" name="Google Shape;181;p2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34449" y="4652600"/>
              <a:ext cx="553275" cy="394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2" name="Google Shape;182;p2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80562" y="4686875"/>
              <a:ext cx="210300" cy="32605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83" name="Google Shape;183;p22"/>
            <p:cNvCxnSpPr/>
            <p:nvPr/>
          </p:nvCxnSpPr>
          <p:spPr>
            <a:xfrm>
              <a:off x="734150" y="4766200"/>
              <a:ext cx="0" cy="1674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84" name="Google Shape;184;p22"/>
          <p:cNvSpPr txBox="1"/>
          <p:nvPr/>
        </p:nvSpPr>
        <p:spPr>
          <a:xfrm>
            <a:off x="3853275" y="1520900"/>
            <a:ext cx="1234500" cy="6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Topic</a:t>
            </a:r>
            <a:endParaRPr sz="3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5" name="Google Shape;185;p22"/>
          <p:cNvSpPr txBox="1"/>
          <p:nvPr/>
        </p:nvSpPr>
        <p:spPr>
          <a:xfrm>
            <a:off x="2388575" y="1647525"/>
            <a:ext cx="1268400" cy="3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Producer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86" name="Google Shape;186;p22"/>
          <p:cNvSpPr txBox="1"/>
          <p:nvPr/>
        </p:nvSpPr>
        <p:spPr>
          <a:xfrm>
            <a:off x="5440275" y="1373400"/>
            <a:ext cx="1268400" cy="3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Consumer #1</a:t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187" name="Google Shape;187;p22"/>
          <p:cNvCxnSpPr>
            <a:endCxn id="184" idx="1"/>
          </p:cNvCxnSpPr>
          <p:nvPr/>
        </p:nvCxnSpPr>
        <p:spPr>
          <a:xfrm flipH="1" rot="10800000">
            <a:off x="3327075" y="1861100"/>
            <a:ext cx="526200" cy="120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8" name="Google Shape;188;p22"/>
          <p:cNvSpPr txBox="1"/>
          <p:nvPr/>
        </p:nvSpPr>
        <p:spPr>
          <a:xfrm>
            <a:off x="5440275" y="2001600"/>
            <a:ext cx="1268400" cy="3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Consumer #2</a:t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189" name="Google Shape;189;p22"/>
          <p:cNvCxnSpPr>
            <a:stCxn id="184" idx="3"/>
            <a:endCxn id="186" idx="1"/>
          </p:cNvCxnSpPr>
          <p:nvPr/>
        </p:nvCxnSpPr>
        <p:spPr>
          <a:xfrm flipH="1" rot="10800000">
            <a:off x="5087775" y="1540700"/>
            <a:ext cx="352500" cy="3204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90" name="Google Shape;190;p22"/>
          <p:cNvCxnSpPr>
            <a:stCxn id="184" idx="3"/>
            <a:endCxn id="188" idx="1"/>
          </p:cNvCxnSpPr>
          <p:nvPr/>
        </p:nvCxnSpPr>
        <p:spPr>
          <a:xfrm>
            <a:off x="5087775" y="1861100"/>
            <a:ext cx="352500" cy="3078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91" name="Google Shape;191;p22"/>
          <p:cNvCxnSpPr>
            <a:stCxn id="188" idx="2"/>
          </p:cNvCxnSpPr>
          <p:nvPr/>
        </p:nvCxnSpPr>
        <p:spPr>
          <a:xfrm flipH="1" rot="-5400000">
            <a:off x="5761125" y="2649450"/>
            <a:ext cx="627300" cy="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2" name="Google Shape;192;p22"/>
          <p:cNvSpPr txBox="1"/>
          <p:nvPr/>
        </p:nvSpPr>
        <p:spPr>
          <a:xfrm>
            <a:off x="5487025" y="2870400"/>
            <a:ext cx="1268400" cy="3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Producer #2</a:t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193" name="Google Shape;193;p22"/>
          <p:cNvCxnSpPr/>
          <p:nvPr/>
        </p:nvCxnSpPr>
        <p:spPr>
          <a:xfrm>
            <a:off x="6074775" y="3204900"/>
            <a:ext cx="0" cy="4554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4" name="Google Shape;194;p22"/>
          <p:cNvSpPr txBox="1"/>
          <p:nvPr/>
        </p:nvSpPr>
        <p:spPr>
          <a:xfrm>
            <a:off x="5487025" y="3660300"/>
            <a:ext cx="1268400" cy="6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Topic</a:t>
            </a:r>
            <a:endParaRPr sz="3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5" name="Google Shape;195;p22"/>
          <p:cNvSpPr/>
          <p:nvPr/>
        </p:nvSpPr>
        <p:spPr>
          <a:xfrm>
            <a:off x="2388575" y="1701500"/>
            <a:ext cx="882000" cy="320400"/>
          </a:xfrm>
          <a:prstGeom prst="snip2DiagRect">
            <a:avLst>
              <a:gd fmla="val 0" name="adj1"/>
              <a:gd fmla="val 16667" name="adj2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96" name="Google Shape;196;p22"/>
          <p:cNvCxnSpPr/>
          <p:nvPr/>
        </p:nvCxnSpPr>
        <p:spPr>
          <a:xfrm flipH="1" rot="10800000">
            <a:off x="1984000" y="2000175"/>
            <a:ext cx="441300" cy="6552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7" name="Google Shape;197;p22"/>
          <p:cNvSpPr/>
          <p:nvPr/>
        </p:nvSpPr>
        <p:spPr>
          <a:xfrm>
            <a:off x="329075" y="2632200"/>
            <a:ext cx="2584200" cy="591900"/>
          </a:xfrm>
          <a:prstGeom prst="snip2DiagRect">
            <a:avLst>
              <a:gd fmla="val 0" name="adj1"/>
              <a:gd fmla="val 16667" name="adj2"/>
            </a:avLst>
          </a:prstGeom>
          <a:solidFill>
            <a:srgbClr val="37648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22"/>
          <p:cNvSpPr txBox="1"/>
          <p:nvPr/>
        </p:nvSpPr>
        <p:spPr>
          <a:xfrm>
            <a:off x="299250" y="2612988"/>
            <a:ext cx="2685600" cy="5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Something that publishes messages to a Topic</a:t>
            </a:r>
            <a:endParaRPr b="1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9" name="Google Shape;199;p22"/>
          <p:cNvSpPr txBox="1"/>
          <p:nvPr/>
        </p:nvSpPr>
        <p:spPr>
          <a:xfrm>
            <a:off x="956575" y="4880975"/>
            <a:ext cx="1896300" cy="23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01253B"/>
                </a:solidFill>
                <a:latin typeface="Open Sans"/>
                <a:ea typeface="Open Sans"/>
                <a:cs typeface="Open Sans"/>
                <a:sym typeface="Open Sans"/>
              </a:rPr>
              <a:t>Emil H. Clausen &lt;emcla@dfds.com&gt;</a:t>
            </a:r>
            <a:endParaRPr sz="800">
              <a:solidFill>
                <a:srgbClr val="01253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2B45"/>
        </a:solidFill>
      </p:bgPr>
    </p:bg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3"/>
          <p:cNvSpPr txBox="1"/>
          <p:nvPr/>
        </p:nvSpPr>
        <p:spPr>
          <a:xfrm>
            <a:off x="494525" y="121925"/>
            <a:ext cx="5946300" cy="109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How?</a:t>
            </a:r>
            <a:endParaRPr sz="6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205" name="Google Shape;205;p23"/>
          <p:cNvGrpSpPr/>
          <p:nvPr/>
        </p:nvGrpSpPr>
        <p:grpSpPr>
          <a:xfrm>
            <a:off x="134449" y="4652600"/>
            <a:ext cx="856413" cy="394600"/>
            <a:chOff x="134449" y="4652600"/>
            <a:chExt cx="856413" cy="394600"/>
          </a:xfrm>
        </p:grpSpPr>
        <p:pic>
          <p:nvPicPr>
            <p:cNvPr id="206" name="Google Shape;206;p2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34449" y="4652600"/>
              <a:ext cx="553275" cy="394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7" name="Google Shape;207;p2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80562" y="4686875"/>
              <a:ext cx="210300" cy="32605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08" name="Google Shape;208;p23"/>
            <p:cNvCxnSpPr/>
            <p:nvPr/>
          </p:nvCxnSpPr>
          <p:spPr>
            <a:xfrm>
              <a:off x="734150" y="4766200"/>
              <a:ext cx="0" cy="1674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09" name="Google Shape;209;p23"/>
          <p:cNvSpPr txBox="1"/>
          <p:nvPr/>
        </p:nvSpPr>
        <p:spPr>
          <a:xfrm>
            <a:off x="3853275" y="1520900"/>
            <a:ext cx="1234500" cy="6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Topic</a:t>
            </a:r>
            <a:endParaRPr sz="3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0" name="Google Shape;210;p23"/>
          <p:cNvSpPr txBox="1"/>
          <p:nvPr/>
        </p:nvSpPr>
        <p:spPr>
          <a:xfrm>
            <a:off x="2388575" y="1647525"/>
            <a:ext cx="1268400" cy="3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Producer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11" name="Google Shape;211;p23"/>
          <p:cNvSpPr txBox="1"/>
          <p:nvPr/>
        </p:nvSpPr>
        <p:spPr>
          <a:xfrm>
            <a:off x="5440275" y="1373400"/>
            <a:ext cx="1268400" cy="3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Consumer #1</a:t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212" name="Google Shape;212;p23"/>
          <p:cNvCxnSpPr>
            <a:endCxn id="209" idx="1"/>
          </p:cNvCxnSpPr>
          <p:nvPr/>
        </p:nvCxnSpPr>
        <p:spPr>
          <a:xfrm flipH="1" rot="10800000">
            <a:off x="3327075" y="1861100"/>
            <a:ext cx="526200" cy="120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3" name="Google Shape;213;p23"/>
          <p:cNvSpPr txBox="1"/>
          <p:nvPr/>
        </p:nvSpPr>
        <p:spPr>
          <a:xfrm>
            <a:off x="5440275" y="2001600"/>
            <a:ext cx="1268400" cy="3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Consumer #2</a:t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214" name="Google Shape;214;p23"/>
          <p:cNvCxnSpPr>
            <a:stCxn id="209" idx="3"/>
            <a:endCxn id="211" idx="1"/>
          </p:cNvCxnSpPr>
          <p:nvPr/>
        </p:nvCxnSpPr>
        <p:spPr>
          <a:xfrm flipH="1" rot="10800000">
            <a:off x="5087775" y="1540700"/>
            <a:ext cx="352500" cy="3204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15" name="Google Shape;215;p23"/>
          <p:cNvCxnSpPr>
            <a:stCxn id="209" idx="3"/>
            <a:endCxn id="213" idx="1"/>
          </p:cNvCxnSpPr>
          <p:nvPr/>
        </p:nvCxnSpPr>
        <p:spPr>
          <a:xfrm>
            <a:off x="5087775" y="1861100"/>
            <a:ext cx="352500" cy="3078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16" name="Google Shape;216;p23"/>
          <p:cNvCxnSpPr>
            <a:stCxn id="213" idx="2"/>
          </p:cNvCxnSpPr>
          <p:nvPr/>
        </p:nvCxnSpPr>
        <p:spPr>
          <a:xfrm flipH="1" rot="-5400000">
            <a:off x="5761125" y="2649450"/>
            <a:ext cx="627300" cy="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7" name="Google Shape;217;p23"/>
          <p:cNvSpPr txBox="1"/>
          <p:nvPr/>
        </p:nvSpPr>
        <p:spPr>
          <a:xfrm>
            <a:off x="5487025" y="2870400"/>
            <a:ext cx="1268400" cy="3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Producer #2</a:t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218" name="Google Shape;218;p23"/>
          <p:cNvCxnSpPr/>
          <p:nvPr/>
        </p:nvCxnSpPr>
        <p:spPr>
          <a:xfrm>
            <a:off x="6074775" y="3204900"/>
            <a:ext cx="0" cy="4554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9" name="Google Shape;219;p23"/>
          <p:cNvSpPr txBox="1"/>
          <p:nvPr/>
        </p:nvSpPr>
        <p:spPr>
          <a:xfrm>
            <a:off x="5487025" y="3660300"/>
            <a:ext cx="1268400" cy="6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Topic</a:t>
            </a:r>
            <a:endParaRPr sz="3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0" name="Google Shape;220;p23"/>
          <p:cNvSpPr/>
          <p:nvPr/>
        </p:nvSpPr>
        <p:spPr>
          <a:xfrm>
            <a:off x="5487025" y="1380450"/>
            <a:ext cx="1199100" cy="394500"/>
          </a:xfrm>
          <a:prstGeom prst="snip2DiagRect">
            <a:avLst>
              <a:gd fmla="val 0" name="adj1"/>
              <a:gd fmla="val 16667" name="adj2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1" name="Google Shape;221;p23"/>
          <p:cNvCxnSpPr/>
          <p:nvPr/>
        </p:nvCxnSpPr>
        <p:spPr>
          <a:xfrm flipH="1" rot="10800000">
            <a:off x="3912225" y="1779425"/>
            <a:ext cx="1640100" cy="16821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2" name="Google Shape;222;p23"/>
          <p:cNvSpPr/>
          <p:nvPr/>
        </p:nvSpPr>
        <p:spPr>
          <a:xfrm>
            <a:off x="1495300" y="3405350"/>
            <a:ext cx="2584200" cy="878700"/>
          </a:xfrm>
          <a:prstGeom prst="snip2DiagRect">
            <a:avLst>
              <a:gd fmla="val 0" name="adj1"/>
              <a:gd fmla="val 16667" name="adj2"/>
            </a:avLst>
          </a:prstGeom>
          <a:solidFill>
            <a:srgbClr val="37648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23"/>
          <p:cNvSpPr txBox="1"/>
          <p:nvPr/>
        </p:nvSpPr>
        <p:spPr>
          <a:xfrm>
            <a:off x="1465475" y="3386157"/>
            <a:ext cx="2685600" cy="8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Something that receives all messages sent to an attached Topic</a:t>
            </a:r>
            <a:endParaRPr b="1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4" name="Google Shape;224;p23"/>
          <p:cNvSpPr txBox="1"/>
          <p:nvPr/>
        </p:nvSpPr>
        <p:spPr>
          <a:xfrm>
            <a:off x="956575" y="4880975"/>
            <a:ext cx="1896300" cy="23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01253B"/>
                </a:solidFill>
                <a:latin typeface="Open Sans"/>
                <a:ea typeface="Open Sans"/>
                <a:cs typeface="Open Sans"/>
                <a:sym typeface="Open Sans"/>
              </a:rPr>
              <a:t>Emil H. Clausen &lt;emcla@dfds.com&gt;</a:t>
            </a:r>
            <a:endParaRPr sz="800">
              <a:solidFill>
                <a:srgbClr val="01253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2B45"/>
        </a:solidFill>
      </p:bgPr>
    </p:bg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4"/>
          <p:cNvSpPr txBox="1"/>
          <p:nvPr/>
        </p:nvSpPr>
        <p:spPr>
          <a:xfrm>
            <a:off x="494525" y="121925"/>
            <a:ext cx="5946300" cy="109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How?</a:t>
            </a:r>
            <a:endParaRPr sz="6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230" name="Google Shape;230;p24"/>
          <p:cNvGrpSpPr/>
          <p:nvPr/>
        </p:nvGrpSpPr>
        <p:grpSpPr>
          <a:xfrm>
            <a:off x="134449" y="4652600"/>
            <a:ext cx="856413" cy="394600"/>
            <a:chOff x="134449" y="4652600"/>
            <a:chExt cx="856413" cy="394600"/>
          </a:xfrm>
        </p:grpSpPr>
        <p:pic>
          <p:nvPicPr>
            <p:cNvPr id="231" name="Google Shape;231;p2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34449" y="4652600"/>
              <a:ext cx="553275" cy="394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2" name="Google Shape;232;p2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80562" y="4686875"/>
              <a:ext cx="210300" cy="32605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33" name="Google Shape;233;p24"/>
            <p:cNvCxnSpPr/>
            <p:nvPr/>
          </p:nvCxnSpPr>
          <p:spPr>
            <a:xfrm>
              <a:off x="734150" y="4766200"/>
              <a:ext cx="0" cy="1674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34" name="Google Shape;234;p24"/>
          <p:cNvSpPr txBox="1"/>
          <p:nvPr/>
        </p:nvSpPr>
        <p:spPr>
          <a:xfrm>
            <a:off x="3853275" y="1520900"/>
            <a:ext cx="1234500" cy="6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Topic</a:t>
            </a:r>
            <a:endParaRPr sz="3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5" name="Google Shape;235;p24"/>
          <p:cNvSpPr txBox="1"/>
          <p:nvPr/>
        </p:nvSpPr>
        <p:spPr>
          <a:xfrm>
            <a:off x="2388575" y="1647525"/>
            <a:ext cx="1268400" cy="3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Producer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36" name="Google Shape;236;p24"/>
          <p:cNvSpPr txBox="1"/>
          <p:nvPr/>
        </p:nvSpPr>
        <p:spPr>
          <a:xfrm>
            <a:off x="5440275" y="1373400"/>
            <a:ext cx="1268400" cy="3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Consumer #1</a:t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237" name="Google Shape;237;p24"/>
          <p:cNvCxnSpPr>
            <a:endCxn id="234" idx="1"/>
          </p:cNvCxnSpPr>
          <p:nvPr/>
        </p:nvCxnSpPr>
        <p:spPr>
          <a:xfrm flipH="1" rot="10800000">
            <a:off x="3327075" y="1861100"/>
            <a:ext cx="526200" cy="120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8" name="Google Shape;238;p24"/>
          <p:cNvSpPr txBox="1"/>
          <p:nvPr/>
        </p:nvSpPr>
        <p:spPr>
          <a:xfrm>
            <a:off x="5440275" y="2001600"/>
            <a:ext cx="1268400" cy="3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Consumer #2</a:t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239" name="Google Shape;239;p24"/>
          <p:cNvCxnSpPr>
            <a:stCxn id="234" idx="3"/>
            <a:endCxn id="236" idx="1"/>
          </p:cNvCxnSpPr>
          <p:nvPr/>
        </p:nvCxnSpPr>
        <p:spPr>
          <a:xfrm flipH="1" rot="10800000">
            <a:off x="5087775" y="1540700"/>
            <a:ext cx="352500" cy="3204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40" name="Google Shape;240;p24"/>
          <p:cNvCxnSpPr>
            <a:stCxn id="234" idx="3"/>
            <a:endCxn id="238" idx="1"/>
          </p:cNvCxnSpPr>
          <p:nvPr/>
        </p:nvCxnSpPr>
        <p:spPr>
          <a:xfrm>
            <a:off x="5087775" y="1861100"/>
            <a:ext cx="352500" cy="3078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41" name="Google Shape;241;p24"/>
          <p:cNvCxnSpPr>
            <a:stCxn id="238" idx="2"/>
          </p:cNvCxnSpPr>
          <p:nvPr/>
        </p:nvCxnSpPr>
        <p:spPr>
          <a:xfrm flipH="1" rot="-5400000">
            <a:off x="5761125" y="2649450"/>
            <a:ext cx="627300" cy="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2" name="Google Shape;242;p24"/>
          <p:cNvSpPr txBox="1"/>
          <p:nvPr/>
        </p:nvSpPr>
        <p:spPr>
          <a:xfrm>
            <a:off x="5487025" y="2870400"/>
            <a:ext cx="1268400" cy="3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Producer #2</a:t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243" name="Google Shape;243;p24"/>
          <p:cNvCxnSpPr/>
          <p:nvPr/>
        </p:nvCxnSpPr>
        <p:spPr>
          <a:xfrm>
            <a:off x="6074775" y="3204900"/>
            <a:ext cx="0" cy="4554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4" name="Google Shape;244;p24"/>
          <p:cNvSpPr txBox="1"/>
          <p:nvPr/>
        </p:nvSpPr>
        <p:spPr>
          <a:xfrm>
            <a:off x="5487025" y="3660300"/>
            <a:ext cx="1268400" cy="6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Topic</a:t>
            </a:r>
            <a:endParaRPr sz="3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5" name="Google Shape;245;p24"/>
          <p:cNvSpPr/>
          <p:nvPr/>
        </p:nvSpPr>
        <p:spPr>
          <a:xfrm>
            <a:off x="6667200" y="1373400"/>
            <a:ext cx="1120500" cy="1093500"/>
          </a:xfrm>
          <a:prstGeom prst="snip2DiagRect">
            <a:avLst>
              <a:gd fmla="val 0" name="adj1"/>
              <a:gd fmla="val 16667" name="adj2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46" name="Google Shape;246;p24"/>
          <p:cNvCxnSpPr>
            <a:endCxn id="245" idx="2"/>
          </p:cNvCxnSpPr>
          <p:nvPr/>
        </p:nvCxnSpPr>
        <p:spPr>
          <a:xfrm flipH="1" rot="10800000">
            <a:off x="3912300" y="1920150"/>
            <a:ext cx="2754900" cy="15582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7" name="Google Shape;247;p24"/>
          <p:cNvSpPr/>
          <p:nvPr/>
        </p:nvSpPr>
        <p:spPr>
          <a:xfrm>
            <a:off x="1495300" y="3405350"/>
            <a:ext cx="2584200" cy="878700"/>
          </a:xfrm>
          <a:prstGeom prst="snip2DiagRect">
            <a:avLst>
              <a:gd fmla="val 0" name="adj1"/>
              <a:gd fmla="val 16667" name="adj2"/>
            </a:avLst>
          </a:prstGeom>
          <a:solidFill>
            <a:srgbClr val="37648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24"/>
          <p:cNvSpPr txBox="1"/>
          <p:nvPr/>
        </p:nvSpPr>
        <p:spPr>
          <a:xfrm>
            <a:off x="1465475" y="3366275"/>
            <a:ext cx="2685600" cy="9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CG: “Consumer group”</a:t>
            </a:r>
            <a:endParaRPr b="1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Used for differentiating consumers</a:t>
            </a:r>
            <a:endParaRPr b="1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9" name="Google Shape;249;p24"/>
          <p:cNvSpPr txBox="1"/>
          <p:nvPr/>
        </p:nvSpPr>
        <p:spPr>
          <a:xfrm>
            <a:off x="6708675" y="1373400"/>
            <a:ext cx="1120500" cy="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200">
                <a:solidFill>
                  <a:srgbClr val="376480"/>
                </a:solidFill>
                <a:latin typeface="Open Sans"/>
                <a:ea typeface="Open Sans"/>
                <a:cs typeface="Open Sans"/>
                <a:sym typeface="Open Sans"/>
              </a:rPr>
              <a:t>CG: Harald</a:t>
            </a:r>
            <a:endParaRPr sz="1200"/>
          </a:p>
        </p:txBody>
      </p:sp>
      <p:sp>
        <p:nvSpPr>
          <p:cNvPr id="250" name="Google Shape;250;p24"/>
          <p:cNvSpPr txBox="1"/>
          <p:nvPr/>
        </p:nvSpPr>
        <p:spPr>
          <a:xfrm>
            <a:off x="6708675" y="2020500"/>
            <a:ext cx="1120500" cy="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200">
                <a:solidFill>
                  <a:srgbClr val="376480"/>
                </a:solidFill>
                <a:latin typeface="Open Sans"/>
                <a:ea typeface="Open Sans"/>
                <a:cs typeface="Open Sans"/>
                <a:sym typeface="Open Sans"/>
              </a:rPr>
              <a:t>CG: Blaster</a:t>
            </a:r>
            <a:endParaRPr sz="1200"/>
          </a:p>
        </p:txBody>
      </p:sp>
      <p:sp>
        <p:nvSpPr>
          <p:cNvPr id="251" name="Google Shape;251;p24"/>
          <p:cNvSpPr txBox="1"/>
          <p:nvPr/>
        </p:nvSpPr>
        <p:spPr>
          <a:xfrm>
            <a:off x="956575" y="4880975"/>
            <a:ext cx="1896300" cy="23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01253B"/>
                </a:solidFill>
                <a:latin typeface="Open Sans"/>
                <a:ea typeface="Open Sans"/>
                <a:cs typeface="Open Sans"/>
                <a:sym typeface="Open Sans"/>
              </a:rPr>
              <a:t>Emil H. Clausen &lt;emcla@dfds.com&gt;</a:t>
            </a:r>
            <a:endParaRPr sz="800">
              <a:solidFill>
                <a:srgbClr val="01253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2B45"/>
        </a:solidFill>
      </p:bgPr>
    </p:bg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5"/>
          <p:cNvSpPr txBox="1"/>
          <p:nvPr/>
        </p:nvSpPr>
        <p:spPr>
          <a:xfrm>
            <a:off x="494525" y="121925"/>
            <a:ext cx="5946300" cy="109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How?</a:t>
            </a:r>
            <a:endParaRPr sz="6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257" name="Google Shape;257;p25"/>
          <p:cNvGrpSpPr/>
          <p:nvPr/>
        </p:nvGrpSpPr>
        <p:grpSpPr>
          <a:xfrm>
            <a:off x="134449" y="4652600"/>
            <a:ext cx="856413" cy="394600"/>
            <a:chOff x="134449" y="4652600"/>
            <a:chExt cx="856413" cy="394600"/>
          </a:xfrm>
        </p:grpSpPr>
        <p:pic>
          <p:nvPicPr>
            <p:cNvPr id="258" name="Google Shape;258;p2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34449" y="4652600"/>
              <a:ext cx="553275" cy="394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9" name="Google Shape;259;p2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80562" y="4686875"/>
              <a:ext cx="210300" cy="32605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60" name="Google Shape;260;p25"/>
            <p:cNvCxnSpPr/>
            <p:nvPr/>
          </p:nvCxnSpPr>
          <p:spPr>
            <a:xfrm>
              <a:off x="734150" y="4766200"/>
              <a:ext cx="0" cy="1674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61" name="Google Shape;261;p25"/>
          <p:cNvSpPr txBox="1"/>
          <p:nvPr/>
        </p:nvSpPr>
        <p:spPr>
          <a:xfrm>
            <a:off x="3853275" y="1520900"/>
            <a:ext cx="1234500" cy="6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Topic</a:t>
            </a:r>
            <a:endParaRPr sz="3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2" name="Google Shape;262;p25"/>
          <p:cNvSpPr txBox="1"/>
          <p:nvPr/>
        </p:nvSpPr>
        <p:spPr>
          <a:xfrm>
            <a:off x="2388575" y="1647525"/>
            <a:ext cx="1268400" cy="3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Producer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63" name="Google Shape;263;p25"/>
          <p:cNvSpPr txBox="1"/>
          <p:nvPr/>
        </p:nvSpPr>
        <p:spPr>
          <a:xfrm>
            <a:off x="5440275" y="1373400"/>
            <a:ext cx="1268400" cy="3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Consumer #1</a:t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264" name="Google Shape;264;p25"/>
          <p:cNvCxnSpPr>
            <a:endCxn id="261" idx="1"/>
          </p:cNvCxnSpPr>
          <p:nvPr/>
        </p:nvCxnSpPr>
        <p:spPr>
          <a:xfrm flipH="1" rot="10800000">
            <a:off x="3327075" y="1861100"/>
            <a:ext cx="526200" cy="120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65" name="Google Shape;265;p25"/>
          <p:cNvSpPr txBox="1"/>
          <p:nvPr/>
        </p:nvSpPr>
        <p:spPr>
          <a:xfrm>
            <a:off x="5440275" y="2001600"/>
            <a:ext cx="1268400" cy="3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Consumer #2</a:t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266" name="Google Shape;266;p25"/>
          <p:cNvCxnSpPr>
            <a:stCxn id="261" idx="3"/>
            <a:endCxn id="263" idx="1"/>
          </p:cNvCxnSpPr>
          <p:nvPr/>
        </p:nvCxnSpPr>
        <p:spPr>
          <a:xfrm flipH="1" rot="10800000">
            <a:off x="5087775" y="1540700"/>
            <a:ext cx="352500" cy="3204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67" name="Google Shape;267;p25"/>
          <p:cNvCxnSpPr>
            <a:stCxn id="261" idx="3"/>
            <a:endCxn id="265" idx="1"/>
          </p:cNvCxnSpPr>
          <p:nvPr/>
        </p:nvCxnSpPr>
        <p:spPr>
          <a:xfrm>
            <a:off x="5087775" y="1861100"/>
            <a:ext cx="352500" cy="3078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68" name="Google Shape;268;p25"/>
          <p:cNvCxnSpPr>
            <a:stCxn id="265" idx="2"/>
          </p:cNvCxnSpPr>
          <p:nvPr/>
        </p:nvCxnSpPr>
        <p:spPr>
          <a:xfrm flipH="1" rot="-5400000">
            <a:off x="5761125" y="2649450"/>
            <a:ext cx="627300" cy="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9" name="Google Shape;269;p25"/>
          <p:cNvSpPr txBox="1"/>
          <p:nvPr/>
        </p:nvSpPr>
        <p:spPr>
          <a:xfrm>
            <a:off x="5487025" y="2870400"/>
            <a:ext cx="1268400" cy="3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Producer #2</a:t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270" name="Google Shape;270;p25"/>
          <p:cNvCxnSpPr/>
          <p:nvPr/>
        </p:nvCxnSpPr>
        <p:spPr>
          <a:xfrm>
            <a:off x="6074775" y="3204900"/>
            <a:ext cx="0" cy="4554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71" name="Google Shape;271;p25"/>
          <p:cNvSpPr txBox="1"/>
          <p:nvPr/>
        </p:nvSpPr>
        <p:spPr>
          <a:xfrm>
            <a:off x="5487025" y="3660300"/>
            <a:ext cx="1268400" cy="6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Topic</a:t>
            </a:r>
            <a:endParaRPr sz="3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2" name="Google Shape;272;p25"/>
          <p:cNvSpPr txBox="1"/>
          <p:nvPr/>
        </p:nvSpPr>
        <p:spPr>
          <a:xfrm>
            <a:off x="956575" y="4880975"/>
            <a:ext cx="1896300" cy="23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01253B"/>
                </a:solidFill>
                <a:latin typeface="Open Sans"/>
                <a:ea typeface="Open Sans"/>
                <a:cs typeface="Open Sans"/>
                <a:sym typeface="Open Sans"/>
              </a:rPr>
              <a:t>Emil H. Clausen &lt;emcla@dfds.com&gt;</a:t>
            </a:r>
            <a:endParaRPr sz="800">
              <a:solidFill>
                <a:srgbClr val="01253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3" name="Google Shape;273;p25"/>
          <p:cNvSpPr txBox="1"/>
          <p:nvPr/>
        </p:nvSpPr>
        <p:spPr>
          <a:xfrm>
            <a:off x="6708675" y="1373400"/>
            <a:ext cx="1120500" cy="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200">
                <a:solidFill>
                  <a:srgbClr val="376480"/>
                </a:solidFill>
                <a:latin typeface="Open Sans"/>
                <a:ea typeface="Open Sans"/>
                <a:cs typeface="Open Sans"/>
                <a:sym typeface="Open Sans"/>
              </a:rPr>
              <a:t>CG: Harald</a:t>
            </a:r>
            <a:endParaRPr sz="1200"/>
          </a:p>
        </p:txBody>
      </p:sp>
      <p:sp>
        <p:nvSpPr>
          <p:cNvPr id="274" name="Google Shape;274;p25"/>
          <p:cNvSpPr txBox="1"/>
          <p:nvPr/>
        </p:nvSpPr>
        <p:spPr>
          <a:xfrm>
            <a:off x="6708675" y="2020500"/>
            <a:ext cx="1120500" cy="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200">
                <a:solidFill>
                  <a:srgbClr val="376480"/>
                </a:solidFill>
                <a:latin typeface="Open Sans"/>
                <a:ea typeface="Open Sans"/>
                <a:cs typeface="Open Sans"/>
                <a:sym typeface="Open Sans"/>
              </a:rPr>
              <a:t>CG: Blaster</a:t>
            </a:r>
            <a:endParaRPr sz="12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2B45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26"/>
          <p:cNvSpPr txBox="1"/>
          <p:nvPr/>
        </p:nvSpPr>
        <p:spPr>
          <a:xfrm>
            <a:off x="494525" y="121925"/>
            <a:ext cx="5946300" cy="109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How?</a:t>
            </a:r>
            <a:endParaRPr sz="6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280" name="Google Shape;280;p26"/>
          <p:cNvGrpSpPr/>
          <p:nvPr/>
        </p:nvGrpSpPr>
        <p:grpSpPr>
          <a:xfrm>
            <a:off x="134449" y="4652600"/>
            <a:ext cx="856413" cy="394600"/>
            <a:chOff x="134449" y="4652600"/>
            <a:chExt cx="856413" cy="394600"/>
          </a:xfrm>
        </p:grpSpPr>
        <p:pic>
          <p:nvPicPr>
            <p:cNvPr id="281" name="Google Shape;281;p2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34449" y="4652600"/>
              <a:ext cx="553275" cy="394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2" name="Google Shape;282;p2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80562" y="4686875"/>
              <a:ext cx="210300" cy="32605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83" name="Google Shape;283;p26"/>
            <p:cNvCxnSpPr/>
            <p:nvPr/>
          </p:nvCxnSpPr>
          <p:spPr>
            <a:xfrm>
              <a:off x="734150" y="4766200"/>
              <a:ext cx="0" cy="1674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84" name="Google Shape;284;p26"/>
          <p:cNvSpPr txBox="1"/>
          <p:nvPr/>
        </p:nvSpPr>
        <p:spPr>
          <a:xfrm>
            <a:off x="3853275" y="1520900"/>
            <a:ext cx="1234500" cy="6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Topic</a:t>
            </a:r>
            <a:endParaRPr sz="3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5" name="Google Shape;285;p26"/>
          <p:cNvSpPr txBox="1"/>
          <p:nvPr/>
        </p:nvSpPr>
        <p:spPr>
          <a:xfrm>
            <a:off x="2388575" y="1647525"/>
            <a:ext cx="1268400" cy="3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Producer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86" name="Google Shape;286;p26"/>
          <p:cNvSpPr txBox="1"/>
          <p:nvPr/>
        </p:nvSpPr>
        <p:spPr>
          <a:xfrm>
            <a:off x="5440275" y="1373400"/>
            <a:ext cx="1268400" cy="3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Consumer #1</a:t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287" name="Google Shape;287;p26"/>
          <p:cNvCxnSpPr>
            <a:endCxn id="284" idx="1"/>
          </p:cNvCxnSpPr>
          <p:nvPr/>
        </p:nvCxnSpPr>
        <p:spPr>
          <a:xfrm flipH="1" rot="10800000">
            <a:off x="3327075" y="1861100"/>
            <a:ext cx="526200" cy="120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88" name="Google Shape;288;p26"/>
          <p:cNvSpPr txBox="1"/>
          <p:nvPr/>
        </p:nvSpPr>
        <p:spPr>
          <a:xfrm>
            <a:off x="5440275" y="2001600"/>
            <a:ext cx="1268400" cy="3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Consumer #2</a:t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289" name="Google Shape;289;p26"/>
          <p:cNvCxnSpPr>
            <a:stCxn id="284" idx="3"/>
            <a:endCxn id="288" idx="1"/>
          </p:cNvCxnSpPr>
          <p:nvPr/>
        </p:nvCxnSpPr>
        <p:spPr>
          <a:xfrm>
            <a:off x="5087775" y="1861100"/>
            <a:ext cx="352500" cy="3078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90" name="Google Shape;290;p26"/>
          <p:cNvCxnSpPr>
            <a:stCxn id="288" idx="2"/>
          </p:cNvCxnSpPr>
          <p:nvPr/>
        </p:nvCxnSpPr>
        <p:spPr>
          <a:xfrm flipH="1" rot="-5400000">
            <a:off x="5761125" y="2649450"/>
            <a:ext cx="627300" cy="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1" name="Google Shape;291;p26"/>
          <p:cNvSpPr txBox="1"/>
          <p:nvPr/>
        </p:nvSpPr>
        <p:spPr>
          <a:xfrm>
            <a:off x="5487025" y="2870400"/>
            <a:ext cx="1268400" cy="3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Producer #2</a:t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292" name="Google Shape;292;p26"/>
          <p:cNvCxnSpPr/>
          <p:nvPr/>
        </p:nvCxnSpPr>
        <p:spPr>
          <a:xfrm>
            <a:off x="6074775" y="3204900"/>
            <a:ext cx="0" cy="4554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93" name="Google Shape;293;p26"/>
          <p:cNvSpPr txBox="1"/>
          <p:nvPr/>
        </p:nvSpPr>
        <p:spPr>
          <a:xfrm>
            <a:off x="5487025" y="3660300"/>
            <a:ext cx="1268400" cy="6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Topic</a:t>
            </a:r>
            <a:endParaRPr sz="3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4" name="Google Shape;294;p26"/>
          <p:cNvSpPr txBox="1"/>
          <p:nvPr/>
        </p:nvSpPr>
        <p:spPr>
          <a:xfrm>
            <a:off x="956575" y="4880975"/>
            <a:ext cx="1896300" cy="23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01253B"/>
                </a:solidFill>
                <a:latin typeface="Open Sans"/>
                <a:ea typeface="Open Sans"/>
                <a:cs typeface="Open Sans"/>
                <a:sym typeface="Open Sans"/>
              </a:rPr>
              <a:t>Emil H. Clausen &lt;emcla@dfds.com&gt;</a:t>
            </a:r>
            <a:endParaRPr sz="800">
              <a:solidFill>
                <a:srgbClr val="01253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5" name="Google Shape;295;p26"/>
          <p:cNvSpPr txBox="1"/>
          <p:nvPr/>
        </p:nvSpPr>
        <p:spPr>
          <a:xfrm>
            <a:off x="6708675" y="1373400"/>
            <a:ext cx="1120500" cy="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200">
                <a:solidFill>
                  <a:srgbClr val="376480"/>
                </a:solidFill>
                <a:latin typeface="Open Sans"/>
                <a:ea typeface="Open Sans"/>
                <a:cs typeface="Open Sans"/>
                <a:sym typeface="Open Sans"/>
              </a:rPr>
              <a:t>CG: Harald</a:t>
            </a:r>
            <a:endParaRPr sz="1200"/>
          </a:p>
        </p:txBody>
      </p:sp>
      <p:sp>
        <p:nvSpPr>
          <p:cNvPr id="296" name="Google Shape;296;p26"/>
          <p:cNvSpPr txBox="1"/>
          <p:nvPr/>
        </p:nvSpPr>
        <p:spPr>
          <a:xfrm>
            <a:off x="6708675" y="2020500"/>
            <a:ext cx="1120500" cy="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200">
                <a:solidFill>
                  <a:srgbClr val="376480"/>
                </a:solidFill>
                <a:latin typeface="Open Sans"/>
                <a:ea typeface="Open Sans"/>
                <a:cs typeface="Open Sans"/>
                <a:sym typeface="Open Sans"/>
              </a:rPr>
              <a:t>CG: Harald</a:t>
            </a:r>
            <a:endParaRPr sz="12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2B45"/>
        </a:solidFill>
      </p:bgPr>
    </p:bg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27"/>
          <p:cNvSpPr txBox="1"/>
          <p:nvPr/>
        </p:nvSpPr>
        <p:spPr>
          <a:xfrm>
            <a:off x="494525" y="121925"/>
            <a:ext cx="5946300" cy="109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How?</a:t>
            </a:r>
            <a:endParaRPr sz="6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302" name="Google Shape;302;p27"/>
          <p:cNvGrpSpPr/>
          <p:nvPr/>
        </p:nvGrpSpPr>
        <p:grpSpPr>
          <a:xfrm>
            <a:off x="134449" y="4652600"/>
            <a:ext cx="856413" cy="394600"/>
            <a:chOff x="134449" y="4652600"/>
            <a:chExt cx="856413" cy="394600"/>
          </a:xfrm>
        </p:grpSpPr>
        <p:pic>
          <p:nvPicPr>
            <p:cNvPr id="303" name="Google Shape;303;p2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34449" y="4652600"/>
              <a:ext cx="553275" cy="394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4" name="Google Shape;304;p2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80562" y="4686875"/>
              <a:ext cx="210300" cy="32605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05" name="Google Shape;305;p27"/>
            <p:cNvCxnSpPr/>
            <p:nvPr/>
          </p:nvCxnSpPr>
          <p:spPr>
            <a:xfrm>
              <a:off x="734150" y="4766200"/>
              <a:ext cx="0" cy="1674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306" name="Google Shape;306;p27"/>
          <p:cNvSpPr txBox="1"/>
          <p:nvPr/>
        </p:nvSpPr>
        <p:spPr>
          <a:xfrm>
            <a:off x="3853275" y="1520900"/>
            <a:ext cx="1234500" cy="6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Topic</a:t>
            </a:r>
            <a:endParaRPr sz="3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07" name="Google Shape;307;p27"/>
          <p:cNvSpPr txBox="1"/>
          <p:nvPr/>
        </p:nvSpPr>
        <p:spPr>
          <a:xfrm>
            <a:off x="2388575" y="1647525"/>
            <a:ext cx="1268400" cy="3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Producer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08" name="Google Shape;308;p27"/>
          <p:cNvSpPr txBox="1"/>
          <p:nvPr/>
        </p:nvSpPr>
        <p:spPr>
          <a:xfrm>
            <a:off x="5440275" y="1373400"/>
            <a:ext cx="1268400" cy="3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Consumer #1</a:t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309" name="Google Shape;309;p27"/>
          <p:cNvCxnSpPr>
            <a:endCxn id="306" idx="1"/>
          </p:cNvCxnSpPr>
          <p:nvPr/>
        </p:nvCxnSpPr>
        <p:spPr>
          <a:xfrm flipH="1" rot="10800000">
            <a:off x="3327075" y="1861100"/>
            <a:ext cx="526200" cy="120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10" name="Google Shape;310;p27"/>
          <p:cNvSpPr txBox="1"/>
          <p:nvPr/>
        </p:nvSpPr>
        <p:spPr>
          <a:xfrm>
            <a:off x="5440275" y="2001600"/>
            <a:ext cx="1268400" cy="3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Consumer #2</a:t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311" name="Google Shape;311;p27"/>
          <p:cNvCxnSpPr>
            <a:stCxn id="306" idx="3"/>
            <a:endCxn id="308" idx="1"/>
          </p:cNvCxnSpPr>
          <p:nvPr/>
        </p:nvCxnSpPr>
        <p:spPr>
          <a:xfrm flipH="1" rot="10800000">
            <a:off x="5087775" y="1540700"/>
            <a:ext cx="352500" cy="3204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312" name="Google Shape;312;p27"/>
          <p:cNvCxnSpPr>
            <a:stCxn id="310" idx="2"/>
          </p:cNvCxnSpPr>
          <p:nvPr/>
        </p:nvCxnSpPr>
        <p:spPr>
          <a:xfrm flipH="1" rot="-5400000">
            <a:off x="5761125" y="2649450"/>
            <a:ext cx="627300" cy="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3" name="Google Shape;313;p27"/>
          <p:cNvSpPr txBox="1"/>
          <p:nvPr/>
        </p:nvSpPr>
        <p:spPr>
          <a:xfrm>
            <a:off x="5487025" y="2870400"/>
            <a:ext cx="1268400" cy="3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Producer #2</a:t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314" name="Google Shape;314;p27"/>
          <p:cNvCxnSpPr/>
          <p:nvPr/>
        </p:nvCxnSpPr>
        <p:spPr>
          <a:xfrm>
            <a:off x="6074775" y="3204900"/>
            <a:ext cx="0" cy="4554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15" name="Google Shape;315;p27"/>
          <p:cNvSpPr txBox="1"/>
          <p:nvPr/>
        </p:nvSpPr>
        <p:spPr>
          <a:xfrm>
            <a:off x="5487025" y="3660300"/>
            <a:ext cx="1268400" cy="6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Topic</a:t>
            </a:r>
            <a:endParaRPr sz="3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16" name="Google Shape;316;p27"/>
          <p:cNvSpPr txBox="1"/>
          <p:nvPr/>
        </p:nvSpPr>
        <p:spPr>
          <a:xfrm>
            <a:off x="956575" y="4880975"/>
            <a:ext cx="1896300" cy="23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01253B"/>
                </a:solidFill>
                <a:latin typeface="Open Sans"/>
                <a:ea typeface="Open Sans"/>
                <a:cs typeface="Open Sans"/>
                <a:sym typeface="Open Sans"/>
              </a:rPr>
              <a:t>Emil H. Clausen &lt;emcla@dfds.com&gt;</a:t>
            </a:r>
            <a:endParaRPr sz="800">
              <a:solidFill>
                <a:srgbClr val="01253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17" name="Google Shape;317;p27"/>
          <p:cNvSpPr txBox="1"/>
          <p:nvPr/>
        </p:nvSpPr>
        <p:spPr>
          <a:xfrm>
            <a:off x="6708675" y="1373400"/>
            <a:ext cx="1120500" cy="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200">
                <a:solidFill>
                  <a:srgbClr val="376480"/>
                </a:solidFill>
                <a:latin typeface="Open Sans"/>
                <a:ea typeface="Open Sans"/>
                <a:cs typeface="Open Sans"/>
                <a:sym typeface="Open Sans"/>
              </a:rPr>
              <a:t>CG: Harald</a:t>
            </a:r>
            <a:endParaRPr sz="1200"/>
          </a:p>
        </p:txBody>
      </p:sp>
      <p:sp>
        <p:nvSpPr>
          <p:cNvPr id="318" name="Google Shape;318;p27"/>
          <p:cNvSpPr txBox="1"/>
          <p:nvPr/>
        </p:nvSpPr>
        <p:spPr>
          <a:xfrm>
            <a:off x="6708675" y="2020500"/>
            <a:ext cx="1120500" cy="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200">
                <a:solidFill>
                  <a:srgbClr val="376480"/>
                </a:solidFill>
                <a:latin typeface="Open Sans"/>
                <a:ea typeface="Open Sans"/>
                <a:cs typeface="Open Sans"/>
                <a:sym typeface="Open Sans"/>
              </a:rPr>
              <a:t>CG: Harald</a:t>
            </a:r>
            <a:endParaRPr sz="12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2B45"/>
        </a:solidFill>
      </p:bgPr>
    </p:bg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28"/>
          <p:cNvSpPr txBox="1"/>
          <p:nvPr/>
        </p:nvSpPr>
        <p:spPr>
          <a:xfrm>
            <a:off x="494525" y="121925"/>
            <a:ext cx="5946300" cy="109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Schema format</a:t>
            </a:r>
            <a:endParaRPr sz="6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324" name="Google Shape;324;p28"/>
          <p:cNvGrpSpPr/>
          <p:nvPr/>
        </p:nvGrpSpPr>
        <p:grpSpPr>
          <a:xfrm>
            <a:off x="134449" y="4652600"/>
            <a:ext cx="856413" cy="394600"/>
            <a:chOff x="134449" y="4652600"/>
            <a:chExt cx="856413" cy="394600"/>
          </a:xfrm>
        </p:grpSpPr>
        <p:pic>
          <p:nvPicPr>
            <p:cNvPr id="325" name="Google Shape;325;p2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34449" y="4652600"/>
              <a:ext cx="553275" cy="394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6" name="Google Shape;326;p2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80562" y="4686875"/>
              <a:ext cx="210300" cy="32605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27" name="Google Shape;327;p28"/>
            <p:cNvCxnSpPr/>
            <p:nvPr/>
          </p:nvCxnSpPr>
          <p:spPr>
            <a:xfrm>
              <a:off x="734150" y="4766200"/>
              <a:ext cx="0" cy="1674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328" name="Google Shape;328;p28"/>
          <p:cNvSpPr txBox="1"/>
          <p:nvPr/>
        </p:nvSpPr>
        <p:spPr>
          <a:xfrm>
            <a:off x="956575" y="4880975"/>
            <a:ext cx="1896300" cy="23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01253B"/>
                </a:solidFill>
                <a:latin typeface="Open Sans"/>
                <a:ea typeface="Open Sans"/>
                <a:cs typeface="Open Sans"/>
                <a:sym typeface="Open Sans"/>
              </a:rPr>
              <a:t>Emil H. Clausen &lt;emcla@dfds.com&gt;</a:t>
            </a:r>
            <a:endParaRPr sz="800">
              <a:solidFill>
                <a:srgbClr val="01253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29" name="Google Shape;329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4750" y="805975"/>
            <a:ext cx="6282697" cy="3898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2B45"/>
        </a:solidFill>
      </p:bgPr>
    </p:bg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29"/>
          <p:cNvSpPr txBox="1"/>
          <p:nvPr/>
        </p:nvSpPr>
        <p:spPr>
          <a:xfrm>
            <a:off x="494525" y="121925"/>
            <a:ext cx="5946300" cy="109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Schema format</a:t>
            </a:r>
            <a:endParaRPr sz="6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335" name="Google Shape;335;p29"/>
          <p:cNvGrpSpPr/>
          <p:nvPr/>
        </p:nvGrpSpPr>
        <p:grpSpPr>
          <a:xfrm>
            <a:off x="134449" y="4652600"/>
            <a:ext cx="856413" cy="394600"/>
            <a:chOff x="134449" y="4652600"/>
            <a:chExt cx="856413" cy="394600"/>
          </a:xfrm>
        </p:grpSpPr>
        <p:pic>
          <p:nvPicPr>
            <p:cNvPr id="336" name="Google Shape;336;p2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34449" y="4652600"/>
              <a:ext cx="553275" cy="394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7" name="Google Shape;337;p2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80562" y="4686875"/>
              <a:ext cx="210300" cy="32605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38" name="Google Shape;338;p29"/>
            <p:cNvCxnSpPr/>
            <p:nvPr/>
          </p:nvCxnSpPr>
          <p:spPr>
            <a:xfrm>
              <a:off x="734150" y="4766200"/>
              <a:ext cx="0" cy="1674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339" name="Google Shape;339;p29"/>
          <p:cNvSpPr txBox="1"/>
          <p:nvPr/>
        </p:nvSpPr>
        <p:spPr>
          <a:xfrm>
            <a:off x="956575" y="4880975"/>
            <a:ext cx="1896300" cy="23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01253B"/>
                </a:solidFill>
                <a:latin typeface="Open Sans"/>
                <a:ea typeface="Open Sans"/>
                <a:cs typeface="Open Sans"/>
                <a:sym typeface="Open Sans"/>
              </a:rPr>
              <a:t>Emil H. Clausen &lt;emcla@dfds.com&gt;</a:t>
            </a:r>
            <a:endParaRPr sz="800">
              <a:solidFill>
                <a:srgbClr val="01253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40" name="Google Shape;340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0675" y="2046450"/>
            <a:ext cx="4456747" cy="2765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93275" y="1066924"/>
            <a:ext cx="3035314" cy="15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623447" y="1267675"/>
            <a:ext cx="3931780" cy="21740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2B45"/>
        </a:solidFill>
      </p:bgPr>
    </p:bg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30"/>
          <p:cNvSpPr txBox="1"/>
          <p:nvPr/>
        </p:nvSpPr>
        <p:spPr>
          <a:xfrm>
            <a:off x="494525" y="121925"/>
            <a:ext cx="5946300" cy="109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Schema format</a:t>
            </a:r>
            <a:endParaRPr sz="6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348" name="Google Shape;348;p30"/>
          <p:cNvGrpSpPr/>
          <p:nvPr/>
        </p:nvGrpSpPr>
        <p:grpSpPr>
          <a:xfrm>
            <a:off x="134449" y="4652600"/>
            <a:ext cx="856413" cy="394600"/>
            <a:chOff x="134449" y="4652600"/>
            <a:chExt cx="856413" cy="394600"/>
          </a:xfrm>
        </p:grpSpPr>
        <p:pic>
          <p:nvPicPr>
            <p:cNvPr id="349" name="Google Shape;349;p3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34449" y="4652600"/>
              <a:ext cx="553275" cy="394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0" name="Google Shape;350;p3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80562" y="4686875"/>
              <a:ext cx="210300" cy="32605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51" name="Google Shape;351;p30"/>
            <p:cNvCxnSpPr/>
            <p:nvPr/>
          </p:nvCxnSpPr>
          <p:spPr>
            <a:xfrm>
              <a:off x="734150" y="4766200"/>
              <a:ext cx="0" cy="1674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352" name="Google Shape;352;p30"/>
          <p:cNvSpPr txBox="1"/>
          <p:nvPr/>
        </p:nvSpPr>
        <p:spPr>
          <a:xfrm>
            <a:off x="956575" y="4880975"/>
            <a:ext cx="1896300" cy="23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01253B"/>
                </a:solidFill>
                <a:latin typeface="Open Sans"/>
                <a:ea typeface="Open Sans"/>
                <a:cs typeface="Open Sans"/>
                <a:sym typeface="Open Sans"/>
              </a:rPr>
              <a:t>Emil H. Clausen &lt;emcla@dfds.com&gt;</a:t>
            </a:r>
            <a:endParaRPr sz="800">
              <a:solidFill>
                <a:srgbClr val="01253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53" name="Google Shape;353;p30"/>
          <p:cNvSpPr txBox="1"/>
          <p:nvPr/>
        </p:nvSpPr>
        <p:spPr>
          <a:xfrm>
            <a:off x="811800" y="927800"/>
            <a:ext cx="5946300" cy="7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for </a:t>
            </a:r>
            <a:r>
              <a:rPr b="1" lang="en-GB" sz="4200">
                <a:solidFill>
                  <a:srgbClr val="CCCCCC"/>
                </a:solidFill>
                <a:latin typeface="Open Sans"/>
                <a:ea typeface="Open Sans"/>
                <a:cs typeface="Open Sans"/>
                <a:sym typeface="Open Sans"/>
              </a:rPr>
              <a:t>public</a:t>
            </a:r>
            <a:r>
              <a:rPr lang="en-GB" sz="4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topics</a:t>
            </a:r>
            <a:endParaRPr sz="42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54" name="Google Shape;354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8975" y="1417338"/>
            <a:ext cx="5637306" cy="3119201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30"/>
          <p:cNvSpPr txBox="1"/>
          <p:nvPr/>
        </p:nvSpPr>
        <p:spPr>
          <a:xfrm>
            <a:off x="97575" y="4258000"/>
            <a:ext cx="4030200" cy="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Find full guidelines at: </a:t>
            </a:r>
            <a:r>
              <a:rPr b="1" lang="en-GB">
                <a:solidFill>
                  <a:schemeClr val="hlink"/>
                </a:solidFill>
                <a:uFill>
                  <a:noFill/>
                </a:uFill>
                <a:hlinkClick r:id="rId6"/>
              </a:rPr>
              <a:t>seq.tf/r/kafka-public</a:t>
            </a:r>
            <a:endParaRPr b="1">
              <a:solidFill>
                <a:srgbClr val="FFFFFF"/>
              </a:solidFill>
            </a:endParaRPr>
          </a:p>
        </p:txBody>
      </p:sp>
    </p:spTree>
  </p:cSld>
  <p:clrMapOvr>
    <a:masterClrMapping/>
  </p:clrMapOvr>
  <mc:AlternateContent>
    <mc:Choice Requires="p14">
      <p:transition p14:dur="400">
        <p:fade thruBlk="1"/>
      </p:transition>
    </mc:Choice>
    <mc:Fallback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2B45"/>
        </a:solidFill>
      </p:bgPr>
    </p:bg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31"/>
          <p:cNvSpPr txBox="1"/>
          <p:nvPr/>
        </p:nvSpPr>
        <p:spPr>
          <a:xfrm>
            <a:off x="494525" y="121925"/>
            <a:ext cx="5946300" cy="109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Schema format</a:t>
            </a:r>
            <a:endParaRPr sz="6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361" name="Google Shape;361;p31"/>
          <p:cNvGrpSpPr/>
          <p:nvPr/>
        </p:nvGrpSpPr>
        <p:grpSpPr>
          <a:xfrm>
            <a:off x="134449" y="4652600"/>
            <a:ext cx="856413" cy="394600"/>
            <a:chOff x="134449" y="4652600"/>
            <a:chExt cx="856413" cy="394600"/>
          </a:xfrm>
        </p:grpSpPr>
        <p:pic>
          <p:nvPicPr>
            <p:cNvPr id="362" name="Google Shape;362;p3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34449" y="4652600"/>
              <a:ext cx="553275" cy="394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3" name="Google Shape;363;p3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80562" y="4686875"/>
              <a:ext cx="210300" cy="32605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64" name="Google Shape;364;p31"/>
            <p:cNvCxnSpPr/>
            <p:nvPr/>
          </p:nvCxnSpPr>
          <p:spPr>
            <a:xfrm>
              <a:off x="734150" y="4766200"/>
              <a:ext cx="0" cy="1674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365" name="Google Shape;365;p31"/>
          <p:cNvSpPr txBox="1"/>
          <p:nvPr/>
        </p:nvSpPr>
        <p:spPr>
          <a:xfrm>
            <a:off x="956575" y="4880975"/>
            <a:ext cx="1896300" cy="23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01253B"/>
                </a:solidFill>
                <a:latin typeface="Open Sans"/>
                <a:ea typeface="Open Sans"/>
                <a:cs typeface="Open Sans"/>
                <a:sym typeface="Open Sans"/>
              </a:rPr>
              <a:t>Emil H. Clausen &lt;emcla@dfds.com&gt;</a:t>
            </a:r>
            <a:endParaRPr sz="800">
              <a:solidFill>
                <a:srgbClr val="01253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66" name="Google Shape;366;p31"/>
          <p:cNvSpPr txBox="1"/>
          <p:nvPr/>
        </p:nvSpPr>
        <p:spPr>
          <a:xfrm>
            <a:off x="4778650" y="1135225"/>
            <a:ext cx="4227600" cy="7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9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public</a:t>
            </a:r>
            <a:endParaRPr sz="39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67" name="Google Shape;367;p31"/>
          <p:cNvPicPr preferRelativeResize="0"/>
          <p:nvPr/>
        </p:nvPicPr>
        <p:blipFill rotWithShape="1">
          <a:blip r:embed="rId5">
            <a:alphaModFix/>
          </a:blip>
          <a:srcRect b="1009" l="0" r="0" t="1009"/>
          <a:stretch/>
        </p:blipFill>
        <p:spPr>
          <a:xfrm>
            <a:off x="4342276" y="1567574"/>
            <a:ext cx="5080695" cy="2811226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31"/>
          <p:cNvSpPr txBox="1"/>
          <p:nvPr/>
        </p:nvSpPr>
        <p:spPr>
          <a:xfrm>
            <a:off x="344400" y="1215425"/>
            <a:ext cx="4227600" cy="7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9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custom</a:t>
            </a:r>
            <a:endParaRPr sz="39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69" name="Google Shape;369;p31"/>
          <p:cNvPicPr preferRelativeResize="0"/>
          <p:nvPr/>
        </p:nvPicPr>
        <p:blipFill rotWithShape="1">
          <a:blip r:embed="rId6">
            <a:alphaModFix/>
          </a:blip>
          <a:srcRect b="5420" l="0" r="0" t="5420"/>
          <a:stretch/>
        </p:blipFill>
        <p:spPr>
          <a:xfrm>
            <a:off x="-180424" y="1678361"/>
            <a:ext cx="5080695" cy="28112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0" name="Google Shape;370;p31"/>
          <p:cNvCxnSpPr/>
          <p:nvPr/>
        </p:nvCxnSpPr>
        <p:spPr>
          <a:xfrm>
            <a:off x="1695425" y="2267725"/>
            <a:ext cx="3541200" cy="4866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371" name="Google Shape;371;p31"/>
          <p:cNvCxnSpPr/>
          <p:nvPr/>
        </p:nvCxnSpPr>
        <p:spPr>
          <a:xfrm>
            <a:off x="2897250" y="2475175"/>
            <a:ext cx="2325000" cy="4365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372" name="Google Shape;372;p31"/>
          <p:cNvCxnSpPr/>
          <p:nvPr/>
        </p:nvCxnSpPr>
        <p:spPr>
          <a:xfrm flipH="1" rot="10800000">
            <a:off x="1552350" y="2482550"/>
            <a:ext cx="3669900" cy="2430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373" name="Google Shape;373;p31"/>
          <p:cNvCxnSpPr/>
          <p:nvPr/>
        </p:nvCxnSpPr>
        <p:spPr>
          <a:xfrm flipH="1" rot="10800000">
            <a:off x="1552350" y="3054500"/>
            <a:ext cx="3662700" cy="1152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dash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mc:AlternateContent>
    <mc:Choice Requires="p14">
      <p:transition p14:dur="400">
        <p:fade thruBlk="1"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2B45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/>
        </p:nvSpPr>
        <p:spPr>
          <a:xfrm>
            <a:off x="1680850" y="355400"/>
            <a:ext cx="3561300" cy="12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Kafka</a:t>
            </a:r>
            <a:endParaRPr sz="72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6" name="Google Shape;66;p14"/>
          <p:cNvSpPr txBox="1"/>
          <p:nvPr/>
        </p:nvSpPr>
        <p:spPr>
          <a:xfrm>
            <a:off x="2136650" y="1352100"/>
            <a:ext cx="5326500" cy="10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rgbClr val="B9B9B9"/>
                </a:solidFill>
                <a:latin typeface="Open Sans"/>
                <a:ea typeface="Open Sans"/>
                <a:cs typeface="Open Sans"/>
                <a:sym typeface="Open Sans"/>
              </a:rPr>
              <a:t>From zero to </a:t>
            </a:r>
            <a:r>
              <a:rPr i="1" lang="en-GB" sz="3000">
                <a:solidFill>
                  <a:srgbClr val="B9B9B9"/>
                </a:solidFill>
                <a:latin typeface="Open Sans"/>
                <a:ea typeface="Open Sans"/>
                <a:cs typeface="Open Sans"/>
                <a:sym typeface="Open Sans"/>
              </a:rPr>
              <a:t>hero</a:t>
            </a:r>
            <a:endParaRPr i="1" sz="3000">
              <a:solidFill>
                <a:srgbClr val="B9B9B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33975" y="612426"/>
            <a:ext cx="515050" cy="79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449" y="4652600"/>
            <a:ext cx="553275" cy="39460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4"/>
          <p:cNvSpPr txBox="1"/>
          <p:nvPr/>
        </p:nvSpPr>
        <p:spPr>
          <a:xfrm>
            <a:off x="4512450" y="1759275"/>
            <a:ext cx="2215200" cy="2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800">
                <a:solidFill>
                  <a:srgbClr val="B9B9B9"/>
                </a:solidFill>
                <a:latin typeface="Open Sans"/>
                <a:ea typeface="Open Sans"/>
                <a:cs typeface="Open Sans"/>
                <a:sym typeface="Open Sans"/>
              </a:rPr>
              <a:t>… somewhat. At least enough to get started</a:t>
            </a:r>
            <a:endParaRPr i="1" sz="800">
              <a:solidFill>
                <a:srgbClr val="B9B9B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0" name="Google Shape;70;p14"/>
          <p:cNvSpPr txBox="1"/>
          <p:nvPr/>
        </p:nvSpPr>
        <p:spPr>
          <a:xfrm>
            <a:off x="4831250" y="1898625"/>
            <a:ext cx="26013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01253B"/>
                </a:solidFill>
                <a:latin typeface="Open Sans"/>
                <a:ea typeface="Open Sans"/>
                <a:cs typeface="Open Sans"/>
                <a:sym typeface="Open Sans"/>
              </a:rPr>
              <a:t>Emil H. Clausen &lt;emcla@dfds.com&gt;</a:t>
            </a:r>
            <a:endParaRPr sz="1000">
              <a:solidFill>
                <a:srgbClr val="01253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1" name="Google Shape;71;p14"/>
          <p:cNvSpPr txBox="1"/>
          <p:nvPr/>
        </p:nvSpPr>
        <p:spPr>
          <a:xfrm>
            <a:off x="97575" y="4340300"/>
            <a:ext cx="3792600" cy="31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FFFFFF"/>
                </a:solidFill>
              </a:rPr>
              <a:t>Find presentation at: </a:t>
            </a:r>
            <a:r>
              <a:rPr b="1" lang="en-GB" sz="800" u="sng">
                <a:solidFill>
                  <a:schemeClr val="hlink"/>
                </a:solidFill>
                <a:hlinkClick r:id="rId5"/>
              </a:rPr>
              <a:t>seq.tf/r/kafka-presentation</a:t>
            </a:r>
            <a:endParaRPr b="1" sz="800">
              <a:solidFill>
                <a:srgbClr val="FFFFFF"/>
              </a:solidFill>
            </a:endParaRPr>
          </a:p>
        </p:txBody>
      </p:sp>
      <p:sp>
        <p:nvSpPr>
          <p:cNvPr id="72" name="Google Shape;72;p14"/>
          <p:cNvSpPr txBox="1"/>
          <p:nvPr/>
        </p:nvSpPr>
        <p:spPr>
          <a:xfrm>
            <a:off x="950450" y="2465300"/>
            <a:ext cx="7698900" cy="6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93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2600"/>
              <a:buFont typeface="Open Sans"/>
              <a:buChar char="+"/>
            </a:pPr>
            <a:r>
              <a:rPr lang="en-GB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Touches just enough to get started</a:t>
            </a:r>
            <a:endParaRPr sz="2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3" name="Google Shape;73;p14"/>
          <p:cNvSpPr txBox="1"/>
          <p:nvPr/>
        </p:nvSpPr>
        <p:spPr>
          <a:xfrm>
            <a:off x="914700" y="2927163"/>
            <a:ext cx="7698900" cy="6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93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2600"/>
              <a:buFont typeface="Open Sans"/>
              <a:buChar char="-"/>
            </a:pPr>
            <a:r>
              <a:rPr lang="en-GB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Does not cover everything Kafka</a:t>
            </a:r>
            <a:endParaRPr sz="2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2B45"/>
        </a:solidFill>
      </p:bgPr>
    </p:bg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32"/>
          <p:cNvSpPr txBox="1"/>
          <p:nvPr/>
        </p:nvSpPr>
        <p:spPr>
          <a:xfrm>
            <a:off x="494525" y="121925"/>
            <a:ext cx="5946300" cy="109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Schema format</a:t>
            </a:r>
            <a:endParaRPr sz="6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379" name="Google Shape;379;p32"/>
          <p:cNvGrpSpPr/>
          <p:nvPr/>
        </p:nvGrpSpPr>
        <p:grpSpPr>
          <a:xfrm>
            <a:off x="134449" y="4652600"/>
            <a:ext cx="856413" cy="394600"/>
            <a:chOff x="134449" y="4652600"/>
            <a:chExt cx="856413" cy="394600"/>
          </a:xfrm>
        </p:grpSpPr>
        <p:pic>
          <p:nvPicPr>
            <p:cNvPr id="380" name="Google Shape;380;p3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34449" y="4652600"/>
              <a:ext cx="553275" cy="394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1" name="Google Shape;381;p3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80562" y="4686875"/>
              <a:ext cx="210300" cy="32605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82" name="Google Shape;382;p32"/>
            <p:cNvCxnSpPr/>
            <p:nvPr/>
          </p:nvCxnSpPr>
          <p:spPr>
            <a:xfrm>
              <a:off x="734150" y="4766200"/>
              <a:ext cx="0" cy="1674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383" name="Google Shape;383;p32"/>
          <p:cNvSpPr txBox="1"/>
          <p:nvPr/>
        </p:nvSpPr>
        <p:spPr>
          <a:xfrm>
            <a:off x="956575" y="4880975"/>
            <a:ext cx="1896300" cy="23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01253B"/>
                </a:solidFill>
                <a:latin typeface="Open Sans"/>
                <a:ea typeface="Open Sans"/>
                <a:cs typeface="Open Sans"/>
                <a:sym typeface="Open Sans"/>
              </a:rPr>
              <a:t>Emil H. Clausen &lt;emcla@dfds.com&gt;</a:t>
            </a:r>
            <a:endParaRPr sz="800">
              <a:solidFill>
                <a:srgbClr val="01253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84" name="Google Shape;384;p32"/>
          <p:cNvSpPr txBox="1"/>
          <p:nvPr/>
        </p:nvSpPr>
        <p:spPr>
          <a:xfrm>
            <a:off x="4778650" y="1135225"/>
            <a:ext cx="4227600" cy="7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9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public</a:t>
            </a:r>
            <a:endParaRPr sz="39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85" name="Google Shape;385;p32"/>
          <p:cNvPicPr preferRelativeResize="0"/>
          <p:nvPr/>
        </p:nvPicPr>
        <p:blipFill rotWithShape="1">
          <a:blip r:embed="rId5">
            <a:alphaModFix/>
          </a:blip>
          <a:srcRect b="1009" l="0" r="0" t="1009"/>
          <a:stretch/>
        </p:blipFill>
        <p:spPr>
          <a:xfrm>
            <a:off x="4342276" y="1567574"/>
            <a:ext cx="5080695" cy="2811226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p32"/>
          <p:cNvSpPr txBox="1"/>
          <p:nvPr/>
        </p:nvSpPr>
        <p:spPr>
          <a:xfrm>
            <a:off x="344400" y="1215425"/>
            <a:ext cx="4227600" cy="7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9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custom</a:t>
            </a:r>
            <a:endParaRPr sz="39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87" name="Google Shape;387;p32"/>
          <p:cNvPicPr preferRelativeResize="0"/>
          <p:nvPr/>
        </p:nvPicPr>
        <p:blipFill rotWithShape="1">
          <a:blip r:embed="rId6">
            <a:alphaModFix/>
          </a:blip>
          <a:srcRect b="5420" l="0" r="0" t="5420"/>
          <a:stretch/>
        </p:blipFill>
        <p:spPr>
          <a:xfrm>
            <a:off x="-180424" y="1678361"/>
            <a:ext cx="5080695" cy="28112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8" name="Google Shape;388;p32"/>
          <p:cNvCxnSpPr/>
          <p:nvPr/>
        </p:nvCxnSpPr>
        <p:spPr>
          <a:xfrm>
            <a:off x="1695425" y="2267725"/>
            <a:ext cx="3541200" cy="4866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389" name="Google Shape;389;p32"/>
          <p:cNvCxnSpPr/>
          <p:nvPr/>
        </p:nvCxnSpPr>
        <p:spPr>
          <a:xfrm>
            <a:off x="2897250" y="2475175"/>
            <a:ext cx="2325000" cy="4365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390" name="Google Shape;390;p32"/>
          <p:cNvCxnSpPr/>
          <p:nvPr/>
        </p:nvCxnSpPr>
        <p:spPr>
          <a:xfrm flipH="1" rot="10800000">
            <a:off x="1552350" y="2482550"/>
            <a:ext cx="3669900" cy="2430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391" name="Google Shape;391;p32"/>
          <p:cNvCxnSpPr/>
          <p:nvPr/>
        </p:nvCxnSpPr>
        <p:spPr>
          <a:xfrm flipH="1" rot="10800000">
            <a:off x="1552350" y="3054500"/>
            <a:ext cx="3662700" cy="1152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dash"/>
            <a:round/>
            <a:headEnd len="med" w="med" type="none"/>
            <a:tailEnd len="med" w="med" type="triangle"/>
          </a:ln>
        </p:spPr>
      </p:cxnSp>
      <p:pic>
        <p:nvPicPr>
          <p:cNvPr id="392" name="Google Shape;392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326225" y="475225"/>
            <a:ext cx="3817775" cy="286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p14:dur="400">
        <p:fade thruBlk="1"/>
      </p:transition>
    </mc:Choice>
    <mc:Fallback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2B45"/>
        </a:solidFill>
      </p:bgPr>
    </p:bg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33"/>
          <p:cNvSpPr txBox="1"/>
          <p:nvPr/>
        </p:nvSpPr>
        <p:spPr>
          <a:xfrm>
            <a:off x="494525" y="121925"/>
            <a:ext cx="5946300" cy="109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Schema format</a:t>
            </a:r>
            <a:endParaRPr sz="6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398" name="Google Shape;398;p33"/>
          <p:cNvGrpSpPr/>
          <p:nvPr/>
        </p:nvGrpSpPr>
        <p:grpSpPr>
          <a:xfrm>
            <a:off x="134449" y="4652600"/>
            <a:ext cx="856413" cy="394600"/>
            <a:chOff x="134449" y="4652600"/>
            <a:chExt cx="856413" cy="394600"/>
          </a:xfrm>
        </p:grpSpPr>
        <p:pic>
          <p:nvPicPr>
            <p:cNvPr id="399" name="Google Shape;399;p3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34449" y="4652600"/>
              <a:ext cx="553275" cy="394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0" name="Google Shape;400;p3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80562" y="4686875"/>
              <a:ext cx="210300" cy="32605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401" name="Google Shape;401;p33"/>
            <p:cNvCxnSpPr/>
            <p:nvPr/>
          </p:nvCxnSpPr>
          <p:spPr>
            <a:xfrm>
              <a:off x="734150" y="4766200"/>
              <a:ext cx="0" cy="1674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402" name="Google Shape;402;p33"/>
          <p:cNvSpPr txBox="1"/>
          <p:nvPr/>
        </p:nvSpPr>
        <p:spPr>
          <a:xfrm>
            <a:off x="956575" y="4880975"/>
            <a:ext cx="1896300" cy="23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01253B"/>
                </a:solidFill>
                <a:latin typeface="Open Sans"/>
                <a:ea typeface="Open Sans"/>
                <a:cs typeface="Open Sans"/>
                <a:sym typeface="Open Sans"/>
              </a:rPr>
              <a:t>Emil H. Clausen &lt;emcla@dfds.com&gt;</a:t>
            </a:r>
            <a:endParaRPr sz="800">
              <a:solidFill>
                <a:srgbClr val="01253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03" name="Google Shape;403;p33"/>
          <p:cNvSpPr txBox="1"/>
          <p:nvPr/>
        </p:nvSpPr>
        <p:spPr>
          <a:xfrm>
            <a:off x="4778650" y="1135225"/>
            <a:ext cx="4227600" cy="7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9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public</a:t>
            </a:r>
            <a:endParaRPr sz="39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04" name="Google Shape;404;p33"/>
          <p:cNvPicPr preferRelativeResize="0"/>
          <p:nvPr/>
        </p:nvPicPr>
        <p:blipFill rotWithShape="1">
          <a:blip r:embed="rId5">
            <a:alphaModFix/>
          </a:blip>
          <a:srcRect b="1009" l="0" r="0" t="1009"/>
          <a:stretch/>
        </p:blipFill>
        <p:spPr>
          <a:xfrm>
            <a:off x="4342276" y="1567574"/>
            <a:ext cx="5080695" cy="2811226"/>
          </a:xfrm>
          <a:prstGeom prst="rect">
            <a:avLst/>
          </a:prstGeom>
          <a:noFill/>
          <a:ln>
            <a:noFill/>
          </a:ln>
        </p:spPr>
      </p:pic>
      <p:sp>
        <p:nvSpPr>
          <p:cNvPr id="405" name="Google Shape;405;p33"/>
          <p:cNvSpPr txBox="1"/>
          <p:nvPr/>
        </p:nvSpPr>
        <p:spPr>
          <a:xfrm>
            <a:off x="344400" y="1215425"/>
            <a:ext cx="4227600" cy="7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9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custom</a:t>
            </a:r>
            <a:endParaRPr sz="39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06" name="Google Shape;406;p33"/>
          <p:cNvPicPr preferRelativeResize="0"/>
          <p:nvPr/>
        </p:nvPicPr>
        <p:blipFill rotWithShape="1">
          <a:blip r:embed="rId6">
            <a:alphaModFix/>
          </a:blip>
          <a:srcRect b="5420" l="0" r="0" t="5420"/>
          <a:stretch/>
        </p:blipFill>
        <p:spPr>
          <a:xfrm>
            <a:off x="-180424" y="1678361"/>
            <a:ext cx="5080695" cy="28112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7" name="Google Shape;407;p33"/>
          <p:cNvCxnSpPr/>
          <p:nvPr/>
        </p:nvCxnSpPr>
        <p:spPr>
          <a:xfrm>
            <a:off x="1695425" y="2267725"/>
            <a:ext cx="3541200" cy="4866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408" name="Google Shape;408;p33"/>
          <p:cNvCxnSpPr/>
          <p:nvPr/>
        </p:nvCxnSpPr>
        <p:spPr>
          <a:xfrm>
            <a:off x="2897250" y="2475175"/>
            <a:ext cx="2325000" cy="4365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409" name="Google Shape;409;p33"/>
          <p:cNvCxnSpPr/>
          <p:nvPr/>
        </p:nvCxnSpPr>
        <p:spPr>
          <a:xfrm flipH="1" rot="10800000">
            <a:off x="1552350" y="2482550"/>
            <a:ext cx="3669900" cy="2430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410" name="Google Shape;410;p33"/>
          <p:cNvCxnSpPr/>
          <p:nvPr/>
        </p:nvCxnSpPr>
        <p:spPr>
          <a:xfrm flipH="1" rot="10800000">
            <a:off x="1552350" y="3054500"/>
            <a:ext cx="3662700" cy="1152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dash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mc:AlternateContent>
    <mc:Choice Requires="p14">
      <p:transition p14:dur="400">
        <p:fade thruBlk="1"/>
      </p:transition>
    </mc:Choice>
    <mc:Fallback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2B45"/>
        </a:solidFill>
      </p:bgPr>
    </p:bg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5" name="Google Shape;41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6850" y="1483925"/>
            <a:ext cx="7970396" cy="3082302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p34"/>
          <p:cNvSpPr txBox="1"/>
          <p:nvPr/>
        </p:nvSpPr>
        <p:spPr>
          <a:xfrm>
            <a:off x="494525" y="121925"/>
            <a:ext cx="5946300" cy="109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Schema format</a:t>
            </a:r>
            <a:endParaRPr sz="6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17" name="Google Shape;417;p34"/>
          <p:cNvSpPr/>
          <p:nvPr/>
        </p:nvSpPr>
        <p:spPr>
          <a:xfrm>
            <a:off x="1166225" y="2195375"/>
            <a:ext cx="1156800" cy="199800"/>
          </a:xfrm>
          <a:prstGeom prst="snip2DiagRect">
            <a:avLst>
              <a:gd fmla="val 0" name="adj1"/>
              <a:gd fmla="val 16667" name="adj2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8" name="Google Shape;418;p34"/>
          <p:cNvCxnSpPr/>
          <p:nvPr/>
        </p:nvCxnSpPr>
        <p:spPr>
          <a:xfrm flipH="1" rot="10800000">
            <a:off x="2327825" y="1705250"/>
            <a:ext cx="808500" cy="5970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19" name="Google Shape;419;p34"/>
          <p:cNvSpPr/>
          <p:nvPr/>
        </p:nvSpPr>
        <p:spPr>
          <a:xfrm>
            <a:off x="3112925" y="1438100"/>
            <a:ext cx="3327900" cy="377100"/>
          </a:xfrm>
          <a:prstGeom prst="snip2DiagRect">
            <a:avLst>
              <a:gd fmla="val 0" name="adj1"/>
              <a:gd fmla="val 16667" name="adj2"/>
            </a:avLst>
          </a:prstGeom>
          <a:solidFill>
            <a:srgbClr val="37648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p34"/>
          <p:cNvSpPr txBox="1"/>
          <p:nvPr/>
        </p:nvSpPr>
        <p:spPr>
          <a:xfrm>
            <a:off x="3066725" y="1414800"/>
            <a:ext cx="31314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 case of schema format update</a:t>
            </a:r>
            <a:endParaRPr b="1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421" name="Google Shape;421;p34"/>
          <p:cNvGrpSpPr/>
          <p:nvPr/>
        </p:nvGrpSpPr>
        <p:grpSpPr>
          <a:xfrm>
            <a:off x="134449" y="4652600"/>
            <a:ext cx="856413" cy="394600"/>
            <a:chOff x="134449" y="4652600"/>
            <a:chExt cx="856413" cy="394600"/>
          </a:xfrm>
        </p:grpSpPr>
        <p:pic>
          <p:nvPicPr>
            <p:cNvPr id="422" name="Google Shape;422;p3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34449" y="4652600"/>
              <a:ext cx="553275" cy="394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3" name="Google Shape;423;p3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80562" y="4686875"/>
              <a:ext cx="210300" cy="32605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424" name="Google Shape;424;p34"/>
            <p:cNvCxnSpPr/>
            <p:nvPr/>
          </p:nvCxnSpPr>
          <p:spPr>
            <a:xfrm>
              <a:off x="734150" y="4766200"/>
              <a:ext cx="0" cy="1674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425" name="Google Shape;425;p34"/>
          <p:cNvSpPr txBox="1"/>
          <p:nvPr/>
        </p:nvSpPr>
        <p:spPr>
          <a:xfrm>
            <a:off x="956575" y="4880975"/>
            <a:ext cx="1896300" cy="23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01253B"/>
                </a:solidFill>
                <a:latin typeface="Open Sans"/>
                <a:ea typeface="Open Sans"/>
                <a:cs typeface="Open Sans"/>
                <a:sym typeface="Open Sans"/>
              </a:rPr>
              <a:t>Emil H. Clausen &lt;emcla@dfds.com&gt;</a:t>
            </a:r>
            <a:endParaRPr sz="800">
              <a:solidFill>
                <a:srgbClr val="01253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2B45"/>
        </a:solidFill>
      </p:bgPr>
    </p:bg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" name="Google Shape;43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6850" y="1483925"/>
            <a:ext cx="7970396" cy="3082302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p35"/>
          <p:cNvSpPr txBox="1"/>
          <p:nvPr/>
        </p:nvSpPr>
        <p:spPr>
          <a:xfrm>
            <a:off x="494525" y="121925"/>
            <a:ext cx="5946300" cy="109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Schema format</a:t>
            </a:r>
            <a:endParaRPr sz="6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32" name="Google Shape;432;p35"/>
          <p:cNvSpPr/>
          <p:nvPr/>
        </p:nvSpPr>
        <p:spPr>
          <a:xfrm>
            <a:off x="1170875" y="2371950"/>
            <a:ext cx="2532300" cy="199800"/>
          </a:xfrm>
          <a:prstGeom prst="snip2DiagRect">
            <a:avLst>
              <a:gd fmla="val 0" name="adj1"/>
              <a:gd fmla="val 16667" name="adj2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3" name="Google Shape;433;p35"/>
          <p:cNvCxnSpPr/>
          <p:nvPr/>
        </p:nvCxnSpPr>
        <p:spPr>
          <a:xfrm flipH="1" rot="10800000">
            <a:off x="3610225" y="1760850"/>
            <a:ext cx="859500" cy="6111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34" name="Google Shape;434;p35"/>
          <p:cNvSpPr/>
          <p:nvPr/>
        </p:nvSpPr>
        <p:spPr>
          <a:xfrm>
            <a:off x="4446400" y="1707575"/>
            <a:ext cx="3327900" cy="1772400"/>
          </a:xfrm>
          <a:prstGeom prst="snip2DiagRect">
            <a:avLst>
              <a:gd fmla="val 0" name="adj1"/>
              <a:gd fmla="val 16667" name="adj2"/>
            </a:avLst>
          </a:prstGeom>
          <a:solidFill>
            <a:srgbClr val="37648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p35"/>
          <p:cNvSpPr txBox="1"/>
          <p:nvPr/>
        </p:nvSpPr>
        <p:spPr>
          <a:xfrm>
            <a:off x="4446400" y="1684275"/>
            <a:ext cx="3075900" cy="5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Used for identifying and handling of an Event</a:t>
            </a:r>
            <a:endParaRPr b="1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36" name="Google Shape;436;p35"/>
          <p:cNvSpPr txBox="1"/>
          <p:nvPr/>
        </p:nvSpPr>
        <p:spPr>
          <a:xfrm>
            <a:off x="4595100" y="2316200"/>
            <a:ext cx="2927100" cy="13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Naming examples: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</a:pPr>
            <a:r>
              <a:rPr i="1" lang="en-GB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member_joined_capability</a:t>
            </a:r>
            <a:endParaRPr i="1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</a:pPr>
            <a:r>
              <a:rPr i="1" lang="en-GB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</a:t>
            </a:r>
            <a:r>
              <a:rPr i="1" lang="en-GB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opic_added</a:t>
            </a:r>
            <a:endParaRPr i="1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</a:pPr>
            <a:r>
              <a:rPr i="1" lang="en-GB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capability_updated</a:t>
            </a:r>
            <a:endParaRPr i="1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437" name="Google Shape;437;p35"/>
          <p:cNvGrpSpPr/>
          <p:nvPr/>
        </p:nvGrpSpPr>
        <p:grpSpPr>
          <a:xfrm>
            <a:off x="134449" y="4652600"/>
            <a:ext cx="856413" cy="394600"/>
            <a:chOff x="134449" y="4652600"/>
            <a:chExt cx="856413" cy="394600"/>
          </a:xfrm>
        </p:grpSpPr>
        <p:pic>
          <p:nvPicPr>
            <p:cNvPr id="438" name="Google Shape;438;p3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34449" y="4652600"/>
              <a:ext cx="553275" cy="394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9" name="Google Shape;439;p3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80562" y="4686875"/>
              <a:ext cx="210300" cy="32605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440" name="Google Shape;440;p35"/>
            <p:cNvCxnSpPr/>
            <p:nvPr/>
          </p:nvCxnSpPr>
          <p:spPr>
            <a:xfrm>
              <a:off x="734150" y="4766200"/>
              <a:ext cx="0" cy="1674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441" name="Google Shape;441;p35"/>
          <p:cNvSpPr txBox="1"/>
          <p:nvPr/>
        </p:nvSpPr>
        <p:spPr>
          <a:xfrm>
            <a:off x="956575" y="4880975"/>
            <a:ext cx="1896300" cy="23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01253B"/>
                </a:solidFill>
                <a:latin typeface="Open Sans"/>
                <a:ea typeface="Open Sans"/>
                <a:cs typeface="Open Sans"/>
                <a:sym typeface="Open Sans"/>
              </a:rPr>
              <a:t>Emil H. Clausen &lt;emcla@dfds.com&gt;</a:t>
            </a:r>
            <a:endParaRPr sz="800">
              <a:solidFill>
                <a:srgbClr val="01253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2B45"/>
        </a:solidFill>
      </p:bgPr>
    </p:bg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6" name="Google Shape;44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6850" y="1483925"/>
            <a:ext cx="7970396" cy="3082302"/>
          </a:xfrm>
          <a:prstGeom prst="rect">
            <a:avLst/>
          </a:prstGeom>
          <a:noFill/>
          <a:ln>
            <a:noFill/>
          </a:ln>
        </p:spPr>
      </p:pic>
      <p:sp>
        <p:nvSpPr>
          <p:cNvPr id="447" name="Google Shape;447;p36"/>
          <p:cNvSpPr txBox="1"/>
          <p:nvPr/>
        </p:nvSpPr>
        <p:spPr>
          <a:xfrm>
            <a:off x="494525" y="121925"/>
            <a:ext cx="5946300" cy="109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Schema format</a:t>
            </a:r>
            <a:endParaRPr sz="6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48" name="Google Shape;448;p36"/>
          <p:cNvSpPr/>
          <p:nvPr/>
        </p:nvSpPr>
        <p:spPr>
          <a:xfrm>
            <a:off x="1166225" y="2548500"/>
            <a:ext cx="4228200" cy="199800"/>
          </a:xfrm>
          <a:prstGeom prst="snip2DiagRect">
            <a:avLst>
              <a:gd fmla="val 0" name="adj1"/>
              <a:gd fmla="val 16667" name="adj2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49" name="Google Shape;449;p36"/>
          <p:cNvCxnSpPr/>
          <p:nvPr/>
        </p:nvCxnSpPr>
        <p:spPr>
          <a:xfrm rot="10800000">
            <a:off x="5384950" y="2755300"/>
            <a:ext cx="195300" cy="3531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0" name="Google Shape;450;p36"/>
          <p:cNvSpPr/>
          <p:nvPr/>
        </p:nvSpPr>
        <p:spPr>
          <a:xfrm>
            <a:off x="5106175" y="3092200"/>
            <a:ext cx="3327900" cy="638700"/>
          </a:xfrm>
          <a:prstGeom prst="snip2DiagRect">
            <a:avLst>
              <a:gd fmla="val 0" name="adj1"/>
              <a:gd fmla="val 16667" name="adj2"/>
            </a:avLst>
          </a:prstGeom>
          <a:solidFill>
            <a:srgbClr val="37648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1" name="Google Shape;451;p36"/>
          <p:cNvSpPr txBox="1"/>
          <p:nvPr/>
        </p:nvSpPr>
        <p:spPr>
          <a:xfrm>
            <a:off x="5106175" y="3068900"/>
            <a:ext cx="3075900" cy="5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Keeping track of an Event throughout your entire system</a:t>
            </a:r>
            <a:endParaRPr b="1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452" name="Google Shape;452;p36"/>
          <p:cNvGrpSpPr/>
          <p:nvPr/>
        </p:nvGrpSpPr>
        <p:grpSpPr>
          <a:xfrm>
            <a:off x="134449" y="4652600"/>
            <a:ext cx="856413" cy="394600"/>
            <a:chOff x="134449" y="4652600"/>
            <a:chExt cx="856413" cy="394600"/>
          </a:xfrm>
        </p:grpSpPr>
        <p:pic>
          <p:nvPicPr>
            <p:cNvPr id="453" name="Google Shape;453;p3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34449" y="4652600"/>
              <a:ext cx="553275" cy="394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4" name="Google Shape;454;p3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80562" y="4686875"/>
              <a:ext cx="210300" cy="32605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455" name="Google Shape;455;p36"/>
            <p:cNvCxnSpPr/>
            <p:nvPr/>
          </p:nvCxnSpPr>
          <p:spPr>
            <a:xfrm>
              <a:off x="734150" y="4766200"/>
              <a:ext cx="0" cy="1674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456" name="Google Shape;456;p36"/>
          <p:cNvSpPr txBox="1"/>
          <p:nvPr/>
        </p:nvSpPr>
        <p:spPr>
          <a:xfrm>
            <a:off x="956575" y="4880975"/>
            <a:ext cx="1896300" cy="23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01253B"/>
                </a:solidFill>
                <a:latin typeface="Open Sans"/>
                <a:ea typeface="Open Sans"/>
                <a:cs typeface="Open Sans"/>
                <a:sym typeface="Open Sans"/>
              </a:rPr>
              <a:t>Emil H. Clausen &lt;emcla@dfds.com&gt;</a:t>
            </a:r>
            <a:endParaRPr sz="800">
              <a:solidFill>
                <a:srgbClr val="01253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2B45"/>
        </a:solidFill>
      </p:bgPr>
    </p:bg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1" name="Google Shape;46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6850" y="1483925"/>
            <a:ext cx="7970396" cy="3082302"/>
          </a:xfrm>
          <a:prstGeom prst="rect">
            <a:avLst/>
          </a:prstGeom>
          <a:noFill/>
          <a:ln>
            <a:noFill/>
          </a:ln>
        </p:spPr>
      </p:pic>
      <p:sp>
        <p:nvSpPr>
          <p:cNvPr id="462" name="Google Shape;462;p37"/>
          <p:cNvSpPr txBox="1"/>
          <p:nvPr/>
        </p:nvSpPr>
        <p:spPr>
          <a:xfrm>
            <a:off x="494525" y="121925"/>
            <a:ext cx="5946300" cy="109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Schema format</a:t>
            </a:r>
            <a:endParaRPr sz="6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63" name="Google Shape;463;p37"/>
          <p:cNvSpPr/>
          <p:nvPr/>
        </p:nvSpPr>
        <p:spPr>
          <a:xfrm>
            <a:off x="1058750" y="2720425"/>
            <a:ext cx="7025700" cy="319800"/>
          </a:xfrm>
          <a:prstGeom prst="snip2DiagRect">
            <a:avLst>
              <a:gd fmla="val 0" name="adj1"/>
              <a:gd fmla="val 16667" name="adj2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64" name="Google Shape;464;p37"/>
          <p:cNvCxnSpPr/>
          <p:nvPr/>
        </p:nvCxnSpPr>
        <p:spPr>
          <a:xfrm rot="10800000">
            <a:off x="5887550" y="3047425"/>
            <a:ext cx="124800" cy="2259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5" name="Google Shape;465;p37"/>
          <p:cNvSpPr/>
          <p:nvPr/>
        </p:nvSpPr>
        <p:spPr>
          <a:xfrm>
            <a:off x="5129425" y="3264100"/>
            <a:ext cx="2592900" cy="374100"/>
          </a:xfrm>
          <a:prstGeom prst="snip2DiagRect">
            <a:avLst>
              <a:gd fmla="val 0" name="adj1"/>
              <a:gd fmla="val 16667" name="adj2"/>
            </a:avLst>
          </a:prstGeom>
          <a:solidFill>
            <a:srgbClr val="37648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p37"/>
          <p:cNvSpPr txBox="1"/>
          <p:nvPr/>
        </p:nvSpPr>
        <p:spPr>
          <a:xfrm>
            <a:off x="5129425" y="3240800"/>
            <a:ext cx="3075900" cy="3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See where Event originated</a:t>
            </a:r>
            <a:endParaRPr b="1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467" name="Google Shape;467;p37"/>
          <p:cNvGrpSpPr/>
          <p:nvPr/>
        </p:nvGrpSpPr>
        <p:grpSpPr>
          <a:xfrm>
            <a:off x="134449" y="4652600"/>
            <a:ext cx="856413" cy="394600"/>
            <a:chOff x="134449" y="4652600"/>
            <a:chExt cx="856413" cy="394600"/>
          </a:xfrm>
        </p:grpSpPr>
        <p:pic>
          <p:nvPicPr>
            <p:cNvPr id="468" name="Google Shape;468;p3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34449" y="4652600"/>
              <a:ext cx="553275" cy="394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9" name="Google Shape;469;p3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80562" y="4686875"/>
              <a:ext cx="210300" cy="32605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470" name="Google Shape;470;p37"/>
            <p:cNvCxnSpPr/>
            <p:nvPr/>
          </p:nvCxnSpPr>
          <p:spPr>
            <a:xfrm>
              <a:off x="734150" y="4766200"/>
              <a:ext cx="0" cy="1674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471" name="Google Shape;471;p37"/>
          <p:cNvSpPr txBox="1"/>
          <p:nvPr/>
        </p:nvSpPr>
        <p:spPr>
          <a:xfrm>
            <a:off x="956575" y="4880975"/>
            <a:ext cx="1896300" cy="23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01253B"/>
                </a:solidFill>
                <a:latin typeface="Open Sans"/>
                <a:ea typeface="Open Sans"/>
                <a:cs typeface="Open Sans"/>
                <a:sym typeface="Open Sans"/>
              </a:rPr>
              <a:t>Emil H. Clausen &lt;emcla@dfds.com&gt;</a:t>
            </a:r>
            <a:endParaRPr sz="800">
              <a:solidFill>
                <a:srgbClr val="01253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2B45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6" name="Google Shape;47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6850" y="1483925"/>
            <a:ext cx="7970396" cy="3082302"/>
          </a:xfrm>
          <a:prstGeom prst="rect">
            <a:avLst/>
          </a:prstGeom>
          <a:noFill/>
          <a:ln>
            <a:noFill/>
          </a:ln>
        </p:spPr>
      </p:pic>
      <p:sp>
        <p:nvSpPr>
          <p:cNvPr id="477" name="Google Shape;477;p38"/>
          <p:cNvSpPr txBox="1"/>
          <p:nvPr/>
        </p:nvSpPr>
        <p:spPr>
          <a:xfrm>
            <a:off x="494525" y="121925"/>
            <a:ext cx="5946300" cy="109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Schema format</a:t>
            </a:r>
            <a:endParaRPr sz="6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78" name="Google Shape;478;p38"/>
          <p:cNvSpPr/>
          <p:nvPr/>
        </p:nvSpPr>
        <p:spPr>
          <a:xfrm>
            <a:off x="1087250" y="3013075"/>
            <a:ext cx="4269900" cy="624900"/>
          </a:xfrm>
          <a:prstGeom prst="snip2DiagRect">
            <a:avLst>
              <a:gd fmla="val 0" name="adj1"/>
              <a:gd fmla="val 16667" name="adj2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79" name="Google Shape;479;p38"/>
          <p:cNvCxnSpPr/>
          <p:nvPr/>
        </p:nvCxnSpPr>
        <p:spPr>
          <a:xfrm rot="10800000">
            <a:off x="5352700" y="3638225"/>
            <a:ext cx="441300" cy="1950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0" name="Google Shape;480;p38"/>
          <p:cNvSpPr/>
          <p:nvPr/>
        </p:nvSpPr>
        <p:spPr>
          <a:xfrm>
            <a:off x="5705575" y="3779850"/>
            <a:ext cx="1988700" cy="624900"/>
          </a:xfrm>
          <a:prstGeom prst="snip2DiagRect">
            <a:avLst>
              <a:gd fmla="val 0" name="adj1"/>
              <a:gd fmla="val 16667" name="adj2"/>
            </a:avLst>
          </a:prstGeom>
          <a:solidFill>
            <a:srgbClr val="37648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" name="Google Shape;481;p38"/>
          <p:cNvSpPr txBox="1"/>
          <p:nvPr/>
        </p:nvSpPr>
        <p:spPr>
          <a:xfrm>
            <a:off x="5705575" y="3756550"/>
            <a:ext cx="1988700" cy="57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Your Event specific</a:t>
            </a:r>
            <a:endParaRPr b="1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data / metadata</a:t>
            </a:r>
            <a:endParaRPr b="1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482" name="Google Shape;482;p38"/>
          <p:cNvGrpSpPr/>
          <p:nvPr/>
        </p:nvGrpSpPr>
        <p:grpSpPr>
          <a:xfrm>
            <a:off x="134449" y="4652600"/>
            <a:ext cx="856413" cy="394600"/>
            <a:chOff x="134449" y="4652600"/>
            <a:chExt cx="856413" cy="394600"/>
          </a:xfrm>
        </p:grpSpPr>
        <p:pic>
          <p:nvPicPr>
            <p:cNvPr id="483" name="Google Shape;483;p3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34449" y="4652600"/>
              <a:ext cx="553275" cy="394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4" name="Google Shape;484;p3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80562" y="4686875"/>
              <a:ext cx="210300" cy="32605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485" name="Google Shape;485;p38"/>
            <p:cNvCxnSpPr/>
            <p:nvPr/>
          </p:nvCxnSpPr>
          <p:spPr>
            <a:xfrm>
              <a:off x="734150" y="4766200"/>
              <a:ext cx="0" cy="1674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486" name="Google Shape;486;p38"/>
          <p:cNvSpPr txBox="1"/>
          <p:nvPr/>
        </p:nvSpPr>
        <p:spPr>
          <a:xfrm>
            <a:off x="956575" y="4880975"/>
            <a:ext cx="1896300" cy="23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01253B"/>
                </a:solidFill>
                <a:latin typeface="Open Sans"/>
                <a:ea typeface="Open Sans"/>
                <a:cs typeface="Open Sans"/>
                <a:sym typeface="Open Sans"/>
              </a:rPr>
              <a:t>Emil H. Clausen &lt;emcla@dfds.com&gt;</a:t>
            </a:r>
            <a:endParaRPr sz="800">
              <a:solidFill>
                <a:srgbClr val="01253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2B45"/>
        </a:solidFill>
      </p:bgPr>
    </p:bg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39"/>
          <p:cNvSpPr txBox="1"/>
          <p:nvPr/>
        </p:nvSpPr>
        <p:spPr>
          <a:xfrm>
            <a:off x="0" y="1155525"/>
            <a:ext cx="9144000" cy="23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5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Q&amp;A</a:t>
            </a:r>
            <a:endParaRPr b="1" sz="5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Before kata</a:t>
            </a:r>
            <a:endParaRPr sz="5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492" name="Google Shape;492;p39"/>
          <p:cNvGrpSpPr/>
          <p:nvPr/>
        </p:nvGrpSpPr>
        <p:grpSpPr>
          <a:xfrm>
            <a:off x="134449" y="4652600"/>
            <a:ext cx="856413" cy="394600"/>
            <a:chOff x="134449" y="4652600"/>
            <a:chExt cx="856413" cy="394600"/>
          </a:xfrm>
        </p:grpSpPr>
        <p:pic>
          <p:nvPicPr>
            <p:cNvPr id="493" name="Google Shape;493;p3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34449" y="4652600"/>
              <a:ext cx="553275" cy="394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4" name="Google Shape;494;p3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80562" y="4686875"/>
              <a:ext cx="210300" cy="32605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495" name="Google Shape;495;p39"/>
            <p:cNvCxnSpPr/>
            <p:nvPr/>
          </p:nvCxnSpPr>
          <p:spPr>
            <a:xfrm>
              <a:off x="734150" y="4766200"/>
              <a:ext cx="0" cy="1674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496" name="Google Shape;496;p39"/>
          <p:cNvSpPr txBox="1"/>
          <p:nvPr/>
        </p:nvSpPr>
        <p:spPr>
          <a:xfrm>
            <a:off x="956575" y="4880975"/>
            <a:ext cx="1896300" cy="23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01253B"/>
                </a:solidFill>
                <a:latin typeface="Open Sans"/>
                <a:ea typeface="Open Sans"/>
                <a:cs typeface="Open Sans"/>
                <a:sym typeface="Open Sans"/>
              </a:rPr>
              <a:t>Emil H. Clausen &lt;emcla@dfds.com&gt;</a:t>
            </a:r>
            <a:endParaRPr sz="800">
              <a:solidFill>
                <a:srgbClr val="01253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2B45"/>
        </a:solidFill>
      </p:bgPr>
    </p:bg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40"/>
          <p:cNvSpPr txBox="1"/>
          <p:nvPr/>
        </p:nvSpPr>
        <p:spPr>
          <a:xfrm>
            <a:off x="494525" y="121925"/>
            <a:ext cx="5912700" cy="15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Basic implementation </a:t>
            </a:r>
            <a:endParaRPr sz="3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of consuming and producing</a:t>
            </a:r>
            <a:endParaRPr sz="6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502" name="Google Shape;502;p40"/>
          <p:cNvGrpSpPr/>
          <p:nvPr/>
        </p:nvGrpSpPr>
        <p:grpSpPr>
          <a:xfrm>
            <a:off x="134449" y="4652600"/>
            <a:ext cx="856413" cy="394600"/>
            <a:chOff x="134449" y="4652600"/>
            <a:chExt cx="856413" cy="394600"/>
          </a:xfrm>
        </p:grpSpPr>
        <p:pic>
          <p:nvPicPr>
            <p:cNvPr id="503" name="Google Shape;503;p4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34449" y="4652600"/>
              <a:ext cx="553275" cy="394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4" name="Google Shape;504;p4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80562" y="4686875"/>
              <a:ext cx="210300" cy="32605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505" name="Google Shape;505;p40"/>
            <p:cNvCxnSpPr/>
            <p:nvPr/>
          </p:nvCxnSpPr>
          <p:spPr>
            <a:xfrm>
              <a:off x="734150" y="4766200"/>
              <a:ext cx="0" cy="1674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506" name="Google Shape;506;p40"/>
          <p:cNvSpPr txBox="1"/>
          <p:nvPr/>
        </p:nvSpPr>
        <p:spPr>
          <a:xfrm>
            <a:off x="956575" y="4880975"/>
            <a:ext cx="1896300" cy="23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01253B"/>
                </a:solidFill>
                <a:latin typeface="Open Sans"/>
                <a:ea typeface="Open Sans"/>
                <a:cs typeface="Open Sans"/>
                <a:sym typeface="Open Sans"/>
              </a:rPr>
              <a:t>Emil H. Clausen &lt;emcla@dfds.com&gt;</a:t>
            </a:r>
            <a:endParaRPr sz="800">
              <a:solidFill>
                <a:srgbClr val="01253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07" name="Google Shape;507;p40"/>
          <p:cNvSpPr txBox="1"/>
          <p:nvPr/>
        </p:nvSpPr>
        <p:spPr>
          <a:xfrm>
            <a:off x="2485800" y="2175100"/>
            <a:ext cx="4506900" cy="14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Presentation</a:t>
            </a:r>
            <a:r>
              <a:rPr lang="en-GB">
                <a:solidFill>
                  <a:srgbClr val="FFFFFF"/>
                </a:solidFill>
              </a:rPr>
              <a:t>:                 </a:t>
            </a:r>
            <a:r>
              <a:rPr b="1" lang="en-GB" u="sng">
                <a:solidFill>
                  <a:schemeClr val="hlink"/>
                </a:solidFill>
                <a:hlinkClick r:id="rId5"/>
              </a:rPr>
              <a:t>seq.tf/r/kafka-presentation</a:t>
            </a:r>
            <a:endParaRPr b="1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Learning material:          </a:t>
            </a:r>
            <a:r>
              <a:rPr b="1" lang="en-GB" u="sng">
                <a:solidFill>
                  <a:schemeClr val="hlink"/>
                </a:solidFill>
                <a:hlinkClick r:id="rId6"/>
              </a:rPr>
              <a:t>seq.tf/r/kafka-kata</a:t>
            </a:r>
            <a:endParaRPr b="1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Public event guidelines: </a:t>
            </a:r>
            <a:r>
              <a:rPr b="1" lang="en-GB" u="sng">
                <a:solidFill>
                  <a:schemeClr val="hlink"/>
                </a:solidFill>
                <a:hlinkClick r:id="rId7"/>
              </a:rPr>
              <a:t>seq.tf/r/kafka-public</a:t>
            </a:r>
            <a:endParaRPr b="1">
              <a:solidFill>
                <a:srgbClr val="FFFFFF"/>
              </a:solidFill>
            </a:endParaRPr>
          </a:p>
        </p:txBody>
      </p:sp>
      <p:cxnSp>
        <p:nvCxnSpPr>
          <p:cNvPr id="508" name="Google Shape;508;p40"/>
          <p:cNvCxnSpPr/>
          <p:nvPr/>
        </p:nvCxnSpPr>
        <p:spPr>
          <a:xfrm rot="10800000">
            <a:off x="6199800" y="2806775"/>
            <a:ext cx="7929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2B45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/>
          <p:nvPr/>
        </p:nvSpPr>
        <p:spPr>
          <a:xfrm>
            <a:off x="901300" y="393450"/>
            <a:ext cx="7698900" cy="435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Open Sans"/>
              <a:buChar char="●"/>
            </a:pPr>
            <a:r>
              <a:rPr lang="en-GB" sz="3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What is it?</a:t>
            </a:r>
            <a:endParaRPr sz="3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419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Open Sans"/>
              <a:buChar char="●"/>
            </a:pPr>
            <a:r>
              <a:rPr lang="en-GB" sz="3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For what and where</a:t>
            </a:r>
            <a:endParaRPr sz="3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419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Open Sans"/>
              <a:buChar char="●"/>
            </a:pPr>
            <a:r>
              <a:rPr lang="en-GB" sz="3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How?</a:t>
            </a:r>
            <a:endParaRPr sz="3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419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Open Sans"/>
              <a:buChar char="●"/>
            </a:pPr>
            <a:r>
              <a:rPr lang="en-GB" sz="3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A</a:t>
            </a:r>
            <a:r>
              <a:rPr lang="en-GB" sz="3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baseline schema format</a:t>
            </a:r>
            <a:endParaRPr sz="3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419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Open Sans"/>
              <a:buChar char="●"/>
            </a:pPr>
            <a:r>
              <a:rPr lang="en-GB" sz="3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Basic implementation of consuming and producing</a:t>
            </a:r>
            <a:endParaRPr sz="3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79" name="Google Shape;79;p15"/>
          <p:cNvGrpSpPr/>
          <p:nvPr/>
        </p:nvGrpSpPr>
        <p:grpSpPr>
          <a:xfrm>
            <a:off x="134449" y="4652600"/>
            <a:ext cx="856413" cy="394600"/>
            <a:chOff x="134449" y="4652600"/>
            <a:chExt cx="856413" cy="394600"/>
          </a:xfrm>
        </p:grpSpPr>
        <p:pic>
          <p:nvPicPr>
            <p:cNvPr id="80" name="Google Shape;80;p1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34449" y="4652600"/>
              <a:ext cx="553275" cy="394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" name="Google Shape;81;p1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80562" y="4686875"/>
              <a:ext cx="210300" cy="32605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82" name="Google Shape;82;p15"/>
            <p:cNvCxnSpPr/>
            <p:nvPr/>
          </p:nvCxnSpPr>
          <p:spPr>
            <a:xfrm>
              <a:off x="734150" y="4766200"/>
              <a:ext cx="0" cy="1674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83" name="Google Shape;83;p15"/>
          <p:cNvSpPr txBox="1"/>
          <p:nvPr/>
        </p:nvSpPr>
        <p:spPr>
          <a:xfrm>
            <a:off x="956575" y="4880975"/>
            <a:ext cx="1896300" cy="23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01253B"/>
                </a:solidFill>
                <a:latin typeface="Open Sans"/>
                <a:ea typeface="Open Sans"/>
                <a:cs typeface="Open Sans"/>
                <a:sym typeface="Open Sans"/>
              </a:rPr>
              <a:t>Emil H. Clausen &lt;emcla@dfds.com&gt;</a:t>
            </a:r>
            <a:endParaRPr sz="800">
              <a:solidFill>
                <a:srgbClr val="01253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2B45"/>
        </a:solid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6"/>
          <p:cNvSpPr txBox="1"/>
          <p:nvPr/>
        </p:nvSpPr>
        <p:spPr>
          <a:xfrm>
            <a:off x="385550" y="170425"/>
            <a:ext cx="4033200" cy="109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What is it?</a:t>
            </a:r>
            <a:endParaRPr sz="6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9" name="Google Shape;89;p16"/>
          <p:cNvSpPr txBox="1"/>
          <p:nvPr/>
        </p:nvSpPr>
        <p:spPr>
          <a:xfrm>
            <a:off x="1170850" y="1342775"/>
            <a:ext cx="5845200" cy="20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Streaming</a:t>
            </a:r>
            <a:r>
              <a:rPr lang="en-GB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platform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</a:pPr>
            <a:r>
              <a:rPr lang="en-GB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PUB/SUB -&gt; Produce/Consume </a:t>
            </a:r>
            <a:r>
              <a:rPr i="1" lang="en-GB" sz="600">
                <a:solidFill>
                  <a:srgbClr val="376480"/>
                </a:solidFill>
                <a:latin typeface="Open Sans"/>
                <a:ea typeface="Open Sans"/>
                <a:cs typeface="Open Sans"/>
                <a:sym typeface="Open Sans"/>
              </a:rPr>
              <a:t>(in Kafka terms) 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</a:pPr>
            <a:r>
              <a:rPr lang="en-GB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…</a:t>
            </a:r>
            <a:r>
              <a:rPr lang="en-GB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GB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 bunch more that isn’t </a:t>
            </a:r>
            <a:r>
              <a:rPr lang="en-GB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covered</a:t>
            </a:r>
            <a:r>
              <a:rPr lang="en-GB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by this workshop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90" name="Google Shape;90;p16"/>
          <p:cNvGrpSpPr/>
          <p:nvPr/>
        </p:nvGrpSpPr>
        <p:grpSpPr>
          <a:xfrm>
            <a:off x="134449" y="4652600"/>
            <a:ext cx="856413" cy="394600"/>
            <a:chOff x="134449" y="4652600"/>
            <a:chExt cx="856413" cy="394600"/>
          </a:xfrm>
        </p:grpSpPr>
        <p:pic>
          <p:nvPicPr>
            <p:cNvPr id="91" name="Google Shape;91;p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34449" y="4652600"/>
              <a:ext cx="553275" cy="394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2" name="Google Shape;92;p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80562" y="4686875"/>
              <a:ext cx="210300" cy="32605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93" name="Google Shape;93;p16"/>
            <p:cNvCxnSpPr/>
            <p:nvPr/>
          </p:nvCxnSpPr>
          <p:spPr>
            <a:xfrm>
              <a:off x="734150" y="4766200"/>
              <a:ext cx="0" cy="1674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94" name="Google Shape;94;p16"/>
          <p:cNvSpPr txBox="1"/>
          <p:nvPr/>
        </p:nvSpPr>
        <p:spPr>
          <a:xfrm>
            <a:off x="956575" y="4880975"/>
            <a:ext cx="1896300" cy="23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01253B"/>
                </a:solidFill>
                <a:latin typeface="Open Sans"/>
                <a:ea typeface="Open Sans"/>
                <a:cs typeface="Open Sans"/>
                <a:sym typeface="Open Sans"/>
              </a:rPr>
              <a:t>Emil H. Clausen &lt;emcla@dfds.com&gt;</a:t>
            </a:r>
            <a:endParaRPr sz="800">
              <a:solidFill>
                <a:srgbClr val="01253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2B45"/>
        </a:solid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7"/>
          <p:cNvSpPr txBox="1"/>
          <p:nvPr/>
        </p:nvSpPr>
        <p:spPr>
          <a:xfrm>
            <a:off x="494525" y="121925"/>
            <a:ext cx="5313300" cy="221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For what and where</a:t>
            </a:r>
            <a:endParaRPr sz="4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00" name="Google Shape;100;p17"/>
          <p:cNvGrpSpPr/>
          <p:nvPr/>
        </p:nvGrpSpPr>
        <p:grpSpPr>
          <a:xfrm>
            <a:off x="134449" y="4652600"/>
            <a:ext cx="856413" cy="394600"/>
            <a:chOff x="134449" y="4652600"/>
            <a:chExt cx="856413" cy="394600"/>
          </a:xfrm>
        </p:grpSpPr>
        <p:pic>
          <p:nvPicPr>
            <p:cNvPr id="101" name="Google Shape;101;p1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34449" y="4652600"/>
              <a:ext cx="553275" cy="394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2" name="Google Shape;102;p1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80562" y="4686875"/>
              <a:ext cx="210300" cy="32605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03" name="Google Shape;103;p17"/>
            <p:cNvCxnSpPr/>
            <p:nvPr/>
          </p:nvCxnSpPr>
          <p:spPr>
            <a:xfrm>
              <a:off x="734150" y="4766200"/>
              <a:ext cx="0" cy="1674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04" name="Google Shape;104;p17"/>
          <p:cNvSpPr txBox="1"/>
          <p:nvPr/>
        </p:nvSpPr>
        <p:spPr>
          <a:xfrm>
            <a:off x="2592650" y="1709825"/>
            <a:ext cx="6309900" cy="26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</a:pPr>
            <a:r>
              <a:rPr lang="en-GB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Any applications where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</a:pPr>
            <a:r>
              <a:rPr b="1" lang="en-GB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1 or more </a:t>
            </a:r>
            <a:r>
              <a:rPr lang="en-GB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other applications would be interested in a </a:t>
            </a:r>
            <a:r>
              <a:rPr i="1" lang="en-GB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change</a:t>
            </a:r>
            <a:r>
              <a:rPr lang="en-GB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of state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</a:pPr>
            <a:r>
              <a:rPr lang="en-GB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Useful data is generated that other teams may wanna use (e.g. ‘Ship has been loaded with parcels’, ‘Order has been processed’)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956575" y="4880975"/>
            <a:ext cx="1896300" cy="23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01253B"/>
                </a:solidFill>
                <a:latin typeface="Open Sans"/>
                <a:ea typeface="Open Sans"/>
                <a:cs typeface="Open Sans"/>
                <a:sym typeface="Open Sans"/>
              </a:rPr>
              <a:t>Emil H. Clausen &lt;emcla@dfds.com&gt;</a:t>
            </a:r>
            <a:endParaRPr sz="800">
              <a:solidFill>
                <a:srgbClr val="01253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2B45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8"/>
          <p:cNvSpPr txBox="1"/>
          <p:nvPr/>
        </p:nvSpPr>
        <p:spPr>
          <a:xfrm>
            <a:off x="494525" y="121925"/>
            <a:ext cx="5313300" cy="221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For what and where</a:t>
            </a:r>
            <a:endParaRPr sz="4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11" name="Google Shape;111;p18"/>
          <p:cNvGrpSpPr/>
          <p:nvPr/>
        </p:nvGrpSpPr>
        <p:grpSpPr>
          <a:xfrm>
            <a:off x="134449" y="4652600"/>
            <a:ext cx="856413" cy="394600"/>
            <a:chOff x="134449" y="4652600"/>
            <a:chExt cx="856413" cy="394600"/>
          </a:xfrm>
        </p:grpSpPr>
        <p:pic>
          <p:nvPicPr>
            <p:cNvPr id="112" name="Google Shape;112;p1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34449" y="4652600"/>
              <a:ext cx="553275" cy="394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3" name="Google Shape;113;p1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80562" y="4686875"/>
              <a:ext cx="210300" cy="32605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14" name="Google Shape;114;p18"/>
            <p:cNvCxnSpPr/>
            <p:nvPr/>
          </p:nvCxnSpPr>
          <p:spPr>
            <a:xfrm>
              <a:off x="734150" y="4766200"/>
              <a:ext cx="0" cy="1674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15" name="Google Shape;115;p18"/>
          <p:cNvSpPr txBox="1"/>
          <p:nvPr/>
        </p:nvSpPr>
        <p:spPr>
          <a:xfrm>
            <a:off x="956575" y="4880975"/>
            <a:ext cx="1896300" cy="23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01253B"/>
                </a:solidFill>
                <a:latin typeface="Open Sans"/>
                <a:ea typeface="Open Sans"/>
                <a:cs typeface="Open Sans"/>
                <a:sym typeface="Open Sans"/>
              </a:rPr>
              <a:t>Emil H. Clausen &lt;emcla@dfds.com&gt;</a:t>
            </a:r>
            <a:endParaRPr sz="800">
              <a:solidFill>
                <a:srgbClr val="01253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16" name="Google Shape;116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76150" y="801225"/>
            <a:ext cx="4843452" cy="4342278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8"/>
          <p:cNvSpPr/>
          <p:nvPr/>
        </p:nvSpPr>
        <p:spPr>
          <a:xfrm>
            <a:off x="4449450" y="4212400"/>
            <a:ext cx="2017500" cy="172800"/>
          </a:xfrm>
          <a:prstGeom prst="snip2DiagRect">
            <a:avLst>
              <a:gd fmla="val 0" name="adj1"/>
              <a:gd fmla="val 16667" name="adj2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2B45"/>
        </a:solid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9"/>
          <p:cNvSpPr txBox="1"/>
          <p:nvPr/>
        </p:nvSpPr>
        <p:spPr>
          <a:xfrm>
            <a:off x="494525" y="121925"/>
            <a:ext cx="5313300" cy="221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For what and where</a:t>
            </a:r>
            <a:endParaRPr sz="4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23" name="Google Shape;123;p19"/>
          <p:cNvGrpSpPr/>
          <p:nvPr/>
        </p:nvGrpSpPr>
        <p:grpSpPr>
          <a:xfrm>
            <a:off x="134449" y="4652600"/>
            <a:ext cx="856413" cy="394600"/>
            <a:chOff x="134449" y="4652600"/>
            <a:chExt cx="856413" cy="394600"/>
          </a:xfrm>
        </p:grpSpPr>
        <p:pic>
          <p:nvPicPr>
            <p:cNvPr id="124" name="Google Shape;124;p1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34449" y="4652600"/>
              <a:ext cx="553275" cy="394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5" name="Google Shape;125;p1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80562" y="4686875"/>
              <a:ext cx="210300" cy="32605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26" name="Google Shape;126;p19"/>
            <p:cNvCxnSpPr/>
            <p:nvPr/>
          </p:nvCxnSpPr>
          <p:spPr>
            <a:xfrm>
              <a:off x="734150" y="4766200"/>
              <a:ext cx="0" cy="1674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27" name="Google Shape;127;p19"/>
          <p:cNvSpPr txBox="1"/>
          <p:nvPr/>
        </p:nvSpPr>
        <p:spPr>
          <a:xfrm>
            <a:off x="956575" y="4880975"/>
            <a:ext cx="1896300" cy="23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01253B"/>
                </a:solidFill>
                <a:latin typeface="Open Sans"/>
                <a:ea typeface="Open Sans"/>
                <a:cs typeface="Open Sans"/>
                <a:sym typeface="Open Sans"/>
              </a:rPr>
              <a:t>Emil H. Clausen &lt;emcla@dfds.com&gt;</a:t>
            </a:r>
            <a:endParaRPr sz="800">
              <a:solidFill>
                <a:srgbClr val="01253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28" name="Google Shape;128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76800" y="881500"/>
            <a:ext cx="5436078" cy="39994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2B45"/>
        </a:solid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0"/>
          <p:cNvSpPr txBox="1"/>
          <p:nvPr/>
        </p:nvSpPr>
        <p:spPr>
          <a:xfrm>
            <a:off x="494525" y="121925"/>
            <a:ext cx="5946300" cy="109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How?</a:t>
            </a:r>
            <a:endParaRPr sz="6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34" name="Google Shape;134;p20"/>
          <p:cNvGrpSpPr/>
          <p:nvPr/>
        </p:nvGrpSpPr>
        <p:grpSpPr>
          <a:xfrm>
            <a:off x="134449" y="4652600"/>
            <a:ext cx="856413" cy="394600"/>
            <a:chOff x="134449" y="4652600"/>
            <a:chExt cx="856413" cy="394600"/>
          </a:xfrm>
        </p:grpSpPr>
        <p:pic>
          <p:nvPicPr>
            <p:cNvPr id="135" name="Google Shape;135;p2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34449" y="4652600"/>
              <a:ext cx="553275" cy="394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6" name="Google Shape;136;p2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80562" y="4686875"/>
              <a:ext cx="210300" cy="32605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37" name="Google Shape;137;p20"/>
            <p:cNvCxnSpPr/>
            <p:nvPr/>
          </p:nvCxnSpPr>
          <p:spPr>
            <a:xfrm>
              <a:off x="734150" y="4766200"/>
              <a:ext cx="0" cy="1674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38" name="Google Shape;138;p20"/>
          <p:cNvSpPr txBox="1"/>
          <p:nvPr/>
        </p:nvSpPr>
        <p:spPr>
          <a:xfrm>
            <a:off x="3853275" y="1520900"/>
            <a:ext cx="1234500" cy="6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Topic</a:t>
            </a:r>
            <a:endParaRPr sz="3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9" name="Google Shape;139;p20"/>
          <p:cNvSpPr txBox="1"/>
          <p:nvPr/>
        </p:nvSpPr>
        <p:spPr>
          <a:xfrm>
            <a:off x="2388575" y="1647525"/>
            <a:ext cx="1268400" cy="3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Producer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40" name="Google Shape;140;p20"/>
          <p:cNvSpPr txBox="1"/>
          <p:nvPr/>
        </p:nvSpPr>
        <p:spPr>
          <a:xfrm>
            <a:off x="5440275" y="1373400"/>
            <a:ext cx="1268400" cy="3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Consumer #1</a:t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141" name="Google Shape;141;p20"/>
          <p:cNvCxnSpPr>
            <a:endCxn id="138" idx="1"/>
          </p:cNvCxnSpPr>
          <p:nvPr/>
        </p:nvCxnSpPr>
        <p:spPr>
          <a:xfrm flipH="1" rot="10800000">
            <a:off x="3327075" y="1861100"/>
            <a:ext cx="526200" cy="120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2" name="Google Shape;142;p20"/>
          <p:cNvSpPr txBox="1"/>
          <p:nvPr/>
        </p:nvSpPr>
        <p:spPr>
          <a:xfrm>
            <a:off x="5440275" y="2001600"/>
            <a:ext cx="1268400" cy="3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Consumer #2</a:t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143" name="Google Shape;143;p20"/>
          <p:cNvCxnSpPr>
            <a:stCxn id="138" idx="3"/>
            <a:endCxn id="140" idx="1"/>
          </p:cNvCxnSpPr>
          <p:nvPr/>
        </p:nvCxnSpPr>
        <p:spPr>
          <a:xfrm flipH="1" rot="10800000">
            <a:off x="5087775" y="1540700"/>
            <a:ext cx="352500" cy="3204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44" name="Google Shape;144;p20"/>
          <p:cNvCxnSpPr>
            <a:stCxn id="138" idx="3"/>
            <a:endCxn id="142" idx="1"/>
          </p:cNvCxnSpPr>
          <p:nvPr/>
        </p:nvCxnSpPr>
        <p:spPr>
          <a:xfrm>
            <a:off x="5087775" y="1861100"/>
            <a:ext cx="352500" cy="3078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45" name="Google Shape;145;p20"/>
          <p:cNvCxnSpPr>
            <a:stCxn id="142" idx="2"/>
          </p:cNvCxnSpPr>
          <p:nvPr/>
        </p:nvCxnSpPr>
        <p:spPr>
          <a:xfrm flipH="1" rot="-5400000">
            <a:off x="5761125" y="2649450"/>
            <a:ext cx="627300" cy="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6" name="Google Shape;146;p20"/>
          <p:cNvSpPr txBox="1"/>
          <p:nvPr/>
        </p:nvSpPr>
        <p:spPr>
          <a:xfrm>
            <a:off x="5487025" y="2870400"/>
            <a:ext cx="1268400" cy="3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Producer #2</a:t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147" name="Google Shape;147;p20"/>
          <p:cNvCxnSpPr/>
          <p:nvPr/>
        </p:nvCxnSpPr>
        <p:spPr>
          <a:xfrm>
            <a:off x="6074775" y="3204900"/>
            <a:ext cx="0" cy="4554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8" name="Google Shape;148;p20"/>
          <p:cNvSpPr txBox="1"/>
          <p:nvPr/>
        </p:nvSpPr>
        <p:spPr>
          <a:xfrm>
            <a:off x="5487025" y="3660300"/>
            <a:ext cx="1268400" cy="6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Topic</a:t>
            </a:r>
            <a:endParaRPr sz="3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9" name="Google Shape;149;p20"/>
          <p:cNvSpPr txBox="1"/>
          <p:nvPr/>
        </p:nvSpPr>
        <p:spPr>
          <a:xfrm>
            <a:off x="956575" y="4880975"/>
            <a:ext cx="1896300" cy="23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01253B"/>
                </a:solidFill>
                <a:latin typeface="Open Sans"/>
                <a:ea typeface="Open Sans"/>
                <a:cs typeface="Open Sans"/>
                <a:sym typeface="Open Sans"/>
              </a:rPr>
              <a:t>Emil H. Clausen &lt;emcla@dfds.com&gt;</a:t>
            </a:r>
            <a:endParaRPr sz="800">
              <a:solidFill>
                <a:srgbClr val="01253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2B45"/>
        </a:solidFill>
      </p:bgPr>
    </p:bg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1"/>
          <p:cNvSpPr txBox="1"/>
          <p:nvPr/>
        </p:nvSpPr>
        <p:spPr>
          <a:xfrm>
            <a:off x="494525" y="121925"/>
            <a:ext cx="5946300" cy="109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How?</a:t>
            </a:r>
            <a:endParaRPr sz="6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55" name="Google Shape;155;p21"/>
          <p:cNvGrpSpPr/>
          <p:nvPr/>
        </p:nvGrpSpPr>
        <p:grpSpPr>
          <a:xfrm>
            <a:off x="134449" y="4652600"/>
            <a:ext cx="856413" cy="394600"/>
            <a:chOff x="134449" y="4652600"/>
            <a:chExt cx="856413" cy="394600"/>
          </a:xfrm>
        </p:grpSpPr>
        <p:pic>
          <p:nvPicPr>
            <p:cNvPr id="156" name="Google Shape;156;p2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34449" y="4652600"/>
              <a:ext cx="553275" cy="394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" name="Google Shape;157;p2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80562" y="4686875"/>
              <a:ext cx="210300" cy="32605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58" name="Google Shape;158;p21"/>
            <p:cNvCxnSpPr/>
            <p:nvPr/>
          </p:nvCxnSpPr>
          <p:spPr>
            <a:xfrm>
              <a:off x="734150" y="4766200"/>
              <a:ext cx="0" cy="1674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59" name="Google Shape;159;p21"/>
          <p:cNvSpPr txBox="1"/>
          <p:nvPr/>
        </p:nvSpPr>
        <p:spPr>
          <a:xfrm>
            <a:off x="3853275" y="1520900"/>
            <a:ext cx="1234500" cy="6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Topic</a:t>
            </a:r>
            <a:endParaRPr sz="3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0" name="Google Shape;160;p21"/>
          <p:cNvSpPr txBox="1"/>
          <p:nvPr/>
        </p:nvSpPr>
        <p:spPr>
          <a:xfrm>
            <a:off x="2388575" y="1647525"/>
            <a:ext cx="1268400" cy="3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Producer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61" name="Google Shape;161;p21"/>
          <p:cNvSpPr txBox="1"/>
          <p:nvPr/>
        </p:nvSpPr>
        <p:spPr>
          <a:xfrm>
            <a:off x="5440275" y="1373400"/>
            <a:ext cx="1268400" cy="3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Consumer #1</a:t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162" name="Google Shape;162;p21"/>
          <p:cNvCxnSpPr>
            <a:endCxn id="159" idx="1"/>
          </p:cNvCxnSpPr>
          <p:nvPr/>
        </p:nvCxnSpPr>
        <p:spPr>
          <a:xfrm flipH="1" rot="10800000">
            <a:off x="3327075" y="1861100"/>
            <a:ext cx="526200" cy="120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3" name="Google Shape;163;p21"/>
          <p:cNvSpPr txBox="1"/>
          <p:nvPr/>
        </p:nvSpPr>
        <p:spPr>
          <a:xfrm>
            <a:off x="5440275" y="2001600"/>
            <a:ext cx="1268400" cy="3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Consumer #2</a:t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164" name="Google Shape;164;p21"/>
          <p:cNvCxnSpPr>
            <a:stCxn id="159" idx="3"/>
            <a:endCxn id="161" idx="1"/>
          </p:cNvCxnSpPr>
          <p:nvPr/>
        </p:nvCxnSpPr>
        <p:spPr>
          <a:xfrm flipH="1" rot="10800000">
            <a:off x="5087775" y="1540700"/>
            <a:ext cx="352500" cy="3204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65" name="Google Shape;165;p21"/>
          <p:cNvCxnSpPr>
            <a:stCxn id="159" idx="3"/>
            <a:endCxn id="163" idx="1"/>
          </p:cNvCxnSpPr>
          <p:nvPr/>
        </p:nvCxnSpPr>
        <p:spPr>
          <a:xfrm>
            <a:off x="5087775" y="1861100"/>
            <a:ext cx="352500" cy="3078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66" name="Google Shape;166;p21"/>
          <p:cNvCxnSpPr>
            <a:stCxn id="163" idx="2"/>
          </p:cNvCxnSpPr>
          <p:nvPr/>
        </p:nvCxnSpPr>
        <p:spPr>
          <a:xfrm flipH="1" rot="-5400000">
            <a:off x="5761125" y="2649450"/>
            <a:ext cx="627300" cy="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7" name="Google Shape;167;p21"/>
          <p:cNvSpPr txBox="1"/>
          <p:nvPr/>
        </p:nvSpPr>
        <p:spPr>
          <a:xfrm>
            <a:off x="5487025" y="2870400"/>
            <a:ext cx="1268400" cy="3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Producer #2</a:t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168" name="Google Shape;168;p21"/>
          <p:cNvCxnSpPr/>
          <p:nvPr/>
        </p:nvCxnSpPr>
        <p:spPr>
          <a:xfrm>
            <a:off x="6074775" y="3204900"/>
            <a:ext cx="0" cy="4554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9" name="Google Shape;169;p21"/>
          <p:cNvSpPr txBox="1"/>
          <p:nvPr/>
        </p:nvSpPr>
        <p:spPr>
          <a:xfrm>
            <a:off x="5487025" y="3660300"/>
            <a:ext cx="1268400" cy="6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Topic</a:t>
            </a:r>
            <a:endParaRPr sz="3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0" name="Google Shape;170;p21"/>
          <p:cNvSpPr/>
          <p:nvPr/>
        </p:nvSpPr>
        <p:spPr>
          <a:xfrm>
            <a:off x="3898625" y="1601300"/>
            <a:ext cx="1072800" cy="519600"/>
          </a:xfrm>
          <a:prstGeom prst="snip2DiagRect">
            <a:avLst>
              <a:gd fmla="val 0" name="adj1"/>
              <a:gd fmla="val 16667" name="adj2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71" name="Google Shape;171;p21"/>
          <p:cNvCxnSpPr/>
          <p:nvPr/>
        </p:nvCxnSpPr>
        <p:spPr>
          <a:xfrm flipH="1" rot="10800000">
            <a:off x="3192025" y="2097700"/>
            <a:ext cx="780600" cy="8295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2" name="Google Shape;172;p21"/>
          <p:cNvSpPr/>
          <p:nvPr/>
        </p:nvSpPr>
        <p:spPr>
          <a:xfrm>
            <a:off x="1844125" y="3001675"/>
            <a:ext cx="1779900" cy="366900"/>
          </a:xfrm>
          <a:prstGeom prst="snip2DiagRect">
            <a:avLst>
              <a:gd fmla="val 0" name="adj1"/>
              <a:gd fmla="val 16667" name="adj2"/>
            </a:avLst>
          </a:prstGeom>
          <a:solidFill>
            <a:srgbClr val="37648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21"/>
          <p:cNvSpPr txBox="1"/>
          <p:nvPr/>
        </p:nvSpPr>
        <p:spPr>
          <a:xfrm>
            <a:off x="1814300" y="2982475"/>
            <a:ext cx="17031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 stream of data</a:t>
            </a:r>
            <a:endParaRPr b="1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4" name="Google Shape;174;p21"/>
          <p:cNvSpPr txBox="1"/>
          <p:nvPr/>
        </p:nvSpPr>
        <p:spPr>
          <a:xfrm>
            <a:off x="956575" y="4880975"/>
            <a:ext cx="1896300" cy="23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01253B"/>
                </a:solidFill>
                <a:latin typeface="Open Sans"/>
                <a:ea typeface="Open Sans"/>
                <a:cs typeface="Open Sans"/>
                <a:sym typeface="Open Sans"/>
              </a:rPr>
              <a:t>Emil H. Clausen &lt;emcla@dfds.com&gt;</a:t>
            </a:r>
            <a:endParaRPr sz="800">
              <a:solidFill>
                <a:srgbClr val="01253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